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69"/>
  </p:notesMasterIdLst>
  <p:handoutMasterIdLst>
    <p:handoutMasterId r:id="rId70"/>
  </p:handoutMasterIdLst>
  <p:sldIdLst>
    <p:sldId id="296" r:id="rId2"/>
    <p:sldId id="295" r:id="rId3"/>
    <p:sldId id="343" r:id="rId4"/>
    <p:sldId id="353" r:id="rId5"/>
    <p:sldId id="257" r:id="rId6"/>
    <p:sldId id="261" r:id="rId7"/>
    <p:sldId id="260" r:id="rId8"/>
    <p:sldId id="315" r:id="rId9"/>
    <p:sldId id="258" r:id="rId10"/>
    <p:sldId id="324" r:id="rId11"/>
    <p:sldId id="314" r:id="rId12"/>
    <p:sldId id="262" r:id="rId13"/>
    <p:sldId id="263" r:id="rId14"/>
    <p:sldId id="323" r:id="rId15"/>
    <p:sldId id="336" r:id="rId16"/>
    <p:sldId id="308" r:id="rId17"/>
    <p:sldId id="338" r:id="rId18"/>
    <p:sldId id="309" r:id="rId19"/>
    <p:sldId id="310" r:id="rId20"/>
    <p:sldId id="311" r:id="rId21"/>
    <p:sldId id="347" r:id="rId22"/>
    <p:sldId id="312" r:id="rId23"/>
    <p:sldId id="299" r:id="rId24"/>
    <p:sldId id="344" r:id="rId25"/>
    <p:sldId id="268" r:id="rId26"/>
    <p:sldId id="348" r:id="rId27"/>
    <p:sldId id="269" r:id="rId28"/>
    <p:sldId id="297" r:id="rId29"/>
    <p:sldId id="271" r:id="rId30"/>
    <p:sldId id="318" r:id="rId31"/>
    <p:sldId id="319" r:id="rId32"/>
    <p:sldId id="272" r:id="rId33"/>
    <p:sldId id="273" r:id="rId34"/>
    <p:sldId id="355" r:id="rId35"/>
    <p:sldId id="275" r:id="rId36"/>
    <p:sldId id="316" r:id="rId37"/>
    <p:sldId id="276" r:id="rId38"/>
    <p:sldId id="354" r:id="rId39"/>
    <p:sldId id="337" r:id="rId40"/>
    <p:sldId id="349" r:id="rId41"/>
    <p:sldId id="278" r:id="rId42"/>
    <p:sldId id="283" r:id="rId43"/>
    <p:sldId id="350" r:id="rId44"/>
    <p:sldId id="339" r:id="rId45"/>
    <p:sldId id="340" r:id="rId46"/>
    <p:sldId id="328" r:id="rId47"/>
    <p:sldId id="284" r:id="rId48"/>
    <p:sldId id="329" r:id="rId49"/>
    <p:sldId id="282" r:id="rId50"/>
    <p:sldId id="346" r:id="rId51"/>
    <p:sldId id="300" r:id="rId52"/>
    <p:sldId id="320" r:id="rId53"/>
    <p:sldId id="321" r:id="rId54"/>
    <p:sldId id="322" r:id="rId55"/>
    <p:sldId id="325" r:id="rId56"/>
    <p:sldId id="288" r:id="rId57"/>
    <p:sldId id="291" r:id="rId58"/>
    <p:sldId id="301" r:id="rId59"/>
    <p:sldId id="292" r:id="rId60"/>
    <p:sldId id="293" r:id="rId61"/>
    <p:sldId id="302" r:id="rId62"/>
    <p:sldId id="303" r:id="rId63"/>
    <p:sldId id="304" r:id="rId64"/>
    <p:sldId id="298" r:id="rId65"/>
    <p:sldId id="305" r:id="rId66"/>
    <p:sldId id="317" r:id="rId67"/>
    <p:sldId id="290" r:id="rId68"/>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Verdana" pitchFamily="34" charset="0"/>
        <a:ea typeface="宋体" charset="-122"/>
        <a:cs typeface="+mn-cs"/>
      </a:defRPr>
    </a:lvl1pPr>
    <a:lvl2pPr marL="457200" algn="ctr" rtl="0" fontAlgn="base">
      <a:spcBef>
        <a:spcPct val="0"/>
      </a:spcBef>
      <a:spcAft>
        <a:spcPct val="0"/>
      </a:spcAft>
      <a:defRPr kern="1200">
        <a:solidFill>
          <a:schemeClr val="tx1"/>
        </a:solidFill>
        <a:latin typeface="Verdana" pitchFamily="34" charset="0"/>
        <a:ea typeface="宋体" charset="-122"/>
        <a:cs typeface="+mn-cs"/>
      </a:defRPr>
    </a:lvl2pPr>
    <a:lvl3pPr marL="914400" algn="ctr" rtl="0" fontAlgn="base">
      <a:spcBef>
        <a:spcPct val="0"/>
      </a:spcBef>
      <a:spcAft>
        <a:spcPct val="0"/>
      </a:spcAft>
      <a:defRPr kern="1200">
        <a:solidFill>
          <a:schemeClr val="tx1"/>
        </a:solidFill>
        <a:latin typeface="Verdana" pitchFamily="34" charset="0"/>
        <a:ea typeface="宋体" charset="-122"/>
        <a:cs typeface="+mn-cs"/>
      </a:defRPr>
    </a:lvl3pPr>
    <a:lvl4pPr marL="1371600" algn="ctr" rtl="0" fontAlgn="base">
      <a:spcBef>
        <a:spcPct val="0"/>
      </a:spcBef>
      <a:spcAft>
        <a:spcPct val="0"/>
      </a:spcAft>
      <a:defRPr kern="1200">
        <a:solidFill>
          <a:schemeClr val="tx1"/>
        </a:solidFill>
        <a:latin typeface="Verdana" pitchFamily="34" charset="0"/>
        <a:ea typeface="宋体" charset="-122"/>
        <a:cs typeface="+mn-cs"/>
      </a:defRPr>
    </a:lvl4pPr>
    <a:lvl5pPr marL="1828800" algn="ctr" rtl="0" fontAlgn="base">
      <a:spcBef>
        <a:spcPct val="0"/>
      </a:spcBef>
      <a:spcAft>
        <a:spcPct val="0"/>
      </a:spcAft>
      <a:defRPr kern="1200">
        <a:solidFill>
          <a:schemeClr val="tx1"/>
        </a:solidFill>
        <a:latin typeface="Verdana" pitchFamily="34" charset="0"/>
        <a:ea typeface="宋体" charset="-122"/>
        <a:cs typeface="+mn-cs"/>
      </a:defRPr>
    </a:lvl5pPr>
    <a:lvl6pPr marL="2286000" algn="l" defTabSz="914400" rtl="0" eaLnBrk="1" latinLnBrk="0" hangingPunct="1">
      <a:defRPr kern="1200">
        <a:solidFill>
          <a:schemeClr val="tx1"/>
        </a:solidFill>
        <a:latin typeface="Verdana" pitchFamily="34" charset="0"/>
        <a:ea typeface="宋体" charset="-122"/>
        <a:cs typeface="+mn-cs"/>
      </a:defRPr>
    </a:lvl6pPr>
    <a:lvl7pPr marL="2743200" algn="l" defTabSz="914400" rtl="0" eaLnBrk="1" latinLnBrk="0" hangingPunct="1">
      <a:defRPr kern="1200">
        <a:solidFill>
          <a:schemeClr val="tx1"/>
        </a:solidFill>
        <a:latin typeface="Verdana" pitchFamily="34" charset="0"/>
        <a:ea typeface="宋体" charset="-122"/>
        <a:cs typeface="+mn-cs"/>
      </a:defRPr>
    </a:lvl7pPr>
    <a:lvl8pPr marL="3200400" algn="l" defTabSz="914400" rtl="0" eaLnBrk="1" latinLnBrk="0" hangingPunct="1">
      <a:defRPr kern="1200">
        <a:solidFill>
          <a:schemeClr val="tx1"/>
        </a:solidFill>
        <a:latin typeface="Verdana" pitchFamily="34" charset="0"/>
        <a:ea typeface="宋体" charset="-122"/>
        <a:cs typeface="+mn-cs"/>
      </a:defRPr>
    </a:lvl8pPr>
    <a:lvl9pPr marL="3657600" algn="l" defTabSz="914400" rtl="0" eaLnBrk="1" latinLnBrk="0" hangingPunct="1">
      <a:defRPr kern="1200">
        <a:solidFill>
          <a:schemeClr val="tx1"/>
        </a:solidFill>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4" d="100"/>
          <a:sy n="94" d="100"/>
        </p:scale>
        <p:origin x="-798" y="-108"/>
      </p:cViewPr>
      <p:guideLst>
        <p:guide orient="horz" pos="2160"/>
        <p:guide pos="2880"/>
      </p:guideLst>
    </p:cSldViewPr>
  </p:slideViewPr>
  <p:notesTextViewPr>
    <p:cViewPr>
      <p:scale>
        <a:sx n="100" d="100"/>
        <a:sy n="100" d="100"/>
      </p:scale>
      <p:origin x="0" y="0"/>
    </p:cViewPr>
  </p:notesTextViewPr>
  <p:notesViewPr>
    <p:cSldViewPr>
      <p:cViewPr varScale="1">
        <p:scale>
          <a:sx n="43" d="100"/>
          <a:sy n="43" d="100"/>
        </p:scale>
        <p:origin x="-792" y="-6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61443"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61444"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61445"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BC11A6BC-E67A-44EE-84FC-223B23A29AE1}" type="slidenum">
              <a:rPr lang="en-US" altLang="zh-CN"/>
              <a:pPr>
                <a:defRPr/>
              </a:pPr>
              <a:t>‹#›</a:t>
            </a:fld>
            <a:endParaRPr lang="en-US" altLang="zh-CN"/>
          </a:p>
        </p:txBody>
      </p:sp>
    </p:spTree>
    <p:extLst>
      <p:ext uri="{BB962C8B-B14F-4D97-AF65-F5344CB8AC3E}">
        <p14:creationId xmlns:p14="http://schemas.microsoft.com/office/powerpoint/2010/main" val="2848768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82"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225283"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706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285"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25286"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a:defRPr sz="1200">
                <a:latin typeface="Arial" charset="0"/>
                <a:ea typeface="宋体" pitchFamily="2" charset="-122"/>
              </a:defRPr>
            </a:lvl1pPr>
          </a:lstStyle>
          <a:p>
            <a:pPr>
              <a:defRPr/>
            </a:pPr>
            <a:endParaRPr lang="en-US" altLang="zh-CN"/>
          </a:p>
        </p:txBody>
      </p:sp>
      <p:sp>
        <p:nvSpPr>
          <p:cNvPr id="225287"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AFB669E7-BE37-4B96-B4DF-711B375E83D7}" type="slidenum">
              <a:rPr lang="en-US" altLang="zh-CN"/>
              <a:pPr>
                <a:defRPr/>
              </a:pPr>
              <a:t>‹#›</a:t>
            </a:fld>
            <a:endParaRPr lang="en-US" altLang="zh-CN"/>
          </a:p>
        </p:txBody>
      </p:sp>
    </p:spTree>
    <p:extLst>
      <p:ext uri="{BB962C8B-B14F-4D97-AF65-F5344CB8AC3E}">
        <p14:creationId xmlns:p14="http://schemas.microsoft.com/office/powerpoint/2010/main" val="2572063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7371A00-80BD-440E-9ADE-0C4839A88013}" type="slidenum">
              <a:rPr lang="en-US" altLang="zh-CN" smtClean="0"/>
              <a:pPr algn="r" eaLnBrk="1" hangingPunct="1">
                <a:spcBef>
                  <a:spcPct val="0"/>
                </a:spcBef>
              </a:pPr>
              <a:t>1</a:t>
            </a:fld>
            <a:endParaRPr lang="en-US" altLang="zh-CN"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D706A1FC-01FC-480C-B48C-411CC4F4B349}" type="slidenum">
              <a:rPr lang="en-US" altLang="zh-CN" smtClean="0"/>
              <a:pPr algn="r" eaLnBrk="1" hangingPunct="1">
                <a:spcBef>
                  <a:spcPct val="0"/>
                </a:spcBef>
              </a:pPr>
              <a:t>12</a:t>
            </a:fld>
            <a:endParaRPr lang="en-US" altLang="zh-CN"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D92EC528-34E7-4FE6-8C83-A13727DC6830}" type="slidenum">
              <a:rPr lang="en-US" altLang="zh-CN" smtClean="0"/>
              <a:pPr algn="r" eaLnBrk="1" hangingPunct="1">
                <a:spcBef>
                  <a:spcPct val="0"/>
                </a:spcBef>
              </a:pPr>
              <a:t>13</a:t>
            </a:fld>
            <a:endParaRPr lang="en-US" altLang="zh-CN"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1CE6798D-3B0D-4A21-8074-EF9BBB86CF4F}" type="slidenum">
              <a:rPr lang="en-US" altLang="zh-CN" smtClean="0"/>
              <a:pPr algn="r" eaLnBrk="1" hangingPunct="1">
                <a:spcBef>
                  <a:spcPct val="0"/>
                </a:spcBef>
              </a:pPr>
              <a:t>14</a:t>
            </a:fld>
            <a:endParaRPr lang="en-US" altLang="zh-CN"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5D10BF6-B293-4626-AED1-B31DEB165D70}" type="slidenum">
              <a:rPr lang="en-US" altLang="zh-CN" smtClean="0"/>
              <a:pPr algn="r" eaLnBrk="1" hangingPunct="1">
                <a:spcBef>
                  <a:spcPct val="0"/>
                </a:spcBef>
              </a:pPr>
              <a:t>16</a:t>
            </a:fld>
            <a:endParaRPr lang="en-US" altLang="zh-CN"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BBC3828A-C9FE-4687-A85E-11EC8D517C96}" type="slidenum">
              <a:rPr lang="en-US" altLang="zh-CN" smtClean="0"/>
              <a:pPr algn="r" eaLnBrk="1" hangingPunct="1">
                <a:spcBef>
                  <a:spcPct val="0"/>
                </a:spcBef>
              </a:pPr>
              <a:t>18</a:t>
            </a:fld>
            <a:endParaRPr lang="en-US" altLang="zh-CN"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1C187B62-2774-4744-9AAD-D5533C62171D}" type="slidenum">
              <a:rPr lang="en-US" altLang="zh-CN" smtClean="0"/>
              <a:pPr algn="r" eaLnBrk="1" hangingPunct="1">
                <a:spcBef>
                  <a:spcPct val="0"/>
                </a:spcBef>
              </a:pPr>
              <a:t>19</a:t>
            </a:fld>
            <a:endParaRPr lang="en-US" altLang="zh-CN"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650EFB7E-0486-40DD-AD79-0072DE2A9872}" type="slidenum">
              <a:rPr lang="en-US" altLang="zh-CN" smtClean="0"/>
              <a:pPr algn="r" eaLnBrk="1" hangingPunct="1">
                <a:spcBef>
                  <a:spcPct val="0"/>
                </a:spcBef>
              </a:pPr>
              <a:t>20</a:t>
            </a:fld>
            <a:endParaRPr lang="en-US" altLang="zh-CN"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97DDDF2-0A08-4ED7-A390-624C0A7D7EC8}" type="slidenum">
              <a:rPr lang="en-US" altLang="zh-CN" smtClean="0"/>
              <a:pPr algn="r" eaLnBrk="1" hangingPunct="1">
                <a:spcBef>
                  <a:spcPct val="0"/>
                </a:spcBef>
              </a:pPr>
              <a:t>22</a:t>
            </a:fld>
            <a:endParaRPr lang="en-US" altLang="zh-CN"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A721021-8CBD-4DE7-97AF-D620A8277251}" type="slidenum">
              <a:rPr lang="en-US" altLang="zh-CN" smtClean="0"/>
              <a:pPr algn="r" eaLnBrk="1" hangingPunct="1">
                <a:spcBef>
                  <a:spcPct val="0"/>
                </a:spcBef>
              </a:pPr>
              <a:t>23</a:t>
            </a:fld>
            <a:endParaRPr lang="en-US" altLang="zh-CN"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D24ECE48-81CD-4697-B3D6-620919396B29}" type="slidenum">
              <a:rPr lang="en-US" altLang="zh-CN" smtClean="0"/>
              <a:pPr algn="r" eaLnBrk="1" hangingPunct="1">
                <a:spcBef>
                  <a:spcPct val="0"/>
                </a:spcBef>
              </a:pPr>
              <a:t>25</a:t>
            </a:fld>
            <a:endParaRPr lang="en-US" altLang="zh-CN"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A5302A5-FD5F-4444-8E93-A889191348CF}" type="slidenum">
              <a:rPr lang="en-US" altLang="zh-CN" smtClean="0"/>
              <a:pPr algn="r" eaLnBrk="1" hangingPunct="1">
                <a:spcBef>
                  <a:spcPct val="0"/>
                </a:spcBef>
              </a:pPr>
              <a:t>2</a:t>
            </a:fld>
            <a:endParaRPr lang="en-US" altLang="zh-CN"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D917C24F-1E6D-444C-9F82-30513E4A8B29}" type="slidenum">
              <a:rPr lang="en-US" altLang="zh-CN" smtClean="0"/>
              <a:pPr algn="r" eaLnBrk="1" hangingPunct="1">
                <a:spcBef>
                  <a:spcPct val="0"/>
                </a:spcBef>
              </a:pPr>
              <a:t>27</a:t>
            </a:fld>
            <a:endParaRPr lang="en-US" altLang="zh-CN"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F3E5D45-3996-4352-ACBB-A2D3E7EB98A0}" type="slidenum">
              <a:rPr lang="en-US" altLang="zh-CN" smtClean="0"/>
              <a:pPr algn="r" eaLnBrk="1" hangingPunct="1">
                <a:spcBef>
                  <a:spcPct val="0"/>
                </a:spcBef>
              </a:pPr>
              <a:t>28</a:t>
            </a:fld>
            <a:endParaRPr lang="en-US" altLang="zh-CN"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F0852B2-A95E-450F-B605-8DF6E642D33D}" type="slidenum">
              <a:rPr lang="en-US" altLang="zh-CN" smtClean="0"/>
              <a:pPr algn="r" eaLnBrk="1" hangingPunct="1">
                <a:spcBef>
                  <a:spcPct val="0"/>
                </a:spcBef>
              </a:pPr>
              <a:t>29</a:t>
            </a:fld>
            <a:endParaRPr lang="en-US" altLang="zh-CN"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BAACCFD2-4DF5-4C4F-A2CC-FD5DDCC7ECA6}" type="slidenum">
              <a:rPr lang="en-US" altLang="zh-CN" smtClean="0"/>
              <a:pPr algn="r" eaLnBrk="1" hangingPunct="1">
                <a:spcBef>
                  <a:spcPct val="0"/>
                </a:spcBef>
              </a:pPr>
              <a:t>30</a:t>
            </a:fld>
            <a:endParaRPr lang="en-US" altLang="zh-CN"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1EC9B372-751F-4B41-BAD2-9FB7128621DB}" type="slidenum">
              <a:rPr lang="en-US" altLang="zh-CN" smtClean="0"/>
              <a:pPr algn="r" eaLnBrk="1" hangingPunct="1">
                <a:spcBef>
                  <a:spcPct val="0"/>
                </a:spcBef>
              </a:pPr>
              <a:t>31</a:t>
            </a:fld>
            <a:endParaRPr lang="en-US" altLang="zh-CN"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DFE10B67-5337-4223-B732-B8AB963DAD95}" type="slidenum">
              <a:rPr lang="en-US" altLang="zh-CN" smtClean="0"/>
              <a:pPr algn="r" eaLnBrk="1" hangingPunct="1">
                <a:spcBef>
                  <a:spcPct val="0"/>
                </a:spcBef>
              </a:pPr>
              <a:t>32</a:t>
            </a:fld>
            <a:endParaRPr lang="en-US" altLang="zh-CN"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9E530C5-0B99-4B78-99C1-686E30F2B912}" type="slidenum">
              <a:rPr lang="en-US" altLang="zh-CN" smtClean="0"/>
              <a:pPr algn="r" eaLnBrk="1" hangingPunct="1">
                <a:spcBef>
                  <a:spcPct val="0"/>
                </a:spcBef>
              </a:pPr>
              <a:t>33</a:t>
            </a:fld>
            <a:endParaRPr lang="en-US" altLang="zh-CN"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54BAA066-3A1A-4910-8C48-1291EE5A8DA8}" type="slidenum">
              <a:rPr lang="en-US" altLang="zh-CN" smtClean="0"/>
              <a:pPr algn="r" eaLnBrk="1" hangingPunct="1">
                <a:spcBef>
                  <a:spcPct val="0"/>
                </a:spcBef>
              </a:pPr>
              <a:t>35</a:t>
            </a:fld>
            <a:endParaRPr lang="en-US" altLang="zh-CN"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2D9606E-2954-4485-B57A-9075A98694CC}" type="slidenum">
              <a:rPr lang="en-US" altLang="zh-CN" smtClean="0"/>
              <a:pPr algn="r" eaLnBrk="1" hangingPunct="1">
                <a:spcBef>
                  <a:spcPct val="0"/>
                </a:spcBef>
              </a:pPr>
              <a:t>36</a:t>
            </a:fld>
            <a:endParaRPr lang="en-US" altLang="zh-CN"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4BB3B0D6-43A7-4F13-9927-D50BFB0C7D35}" type="slidenum">
              <a:rPr lang="en-US" altLang="zh-CN" smtClean="0"/>
              <a:pPr algn="r" eaLnBrk="1" hangingPunct="1">
                <a:spcBef>
                  <a:spcPct val="0"/>
                </a:spcBef>
              </a:pPr>
              <a:t>37</a:t>
            </a:fld>
            <a:endParaRPr lang="en-US" altLang="zh-CN"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09D5D594-6470-4283-AF07-BA396F23E957}" type="slidenum">
              <a:rPr lang="en-US" altLang="zh-CN" smtClean="0"/>
              <a:pPr algn="r" eaLnBrk="1" hangingPunct="1">
                <a:spcBef>
                  <a:spcPct val="0"/>
                </a:spcBef>
              </a:pPr>
              <a:t>5</a:t>
            </a:fld>
            <a:endParaRPr lang="en-US" altLang="zh-CN"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81993DF9-BF2B-483B-A0C3-38325238915E}" type="slidenum">
              <a:rPr lang="en-US" altLang="zh-CN" smtClean="0"/>
              <a:pPr algn="r" eaLnBrk="1" hangingPunct="1">
                <a:spcBef>
                  <a:spcPct val="0"/>
                </a:spcBef>
              </a:pPr>
              <a:t>41</a:t>
            </a:fld>
            <a:endParaRPr lang="en-US" altLang="zh-CN"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15365CC-7A69-4ED0-953E-56FA4DB910D1}" type="slidenum">
              <a:rPr lang="en-US" altLang="zh-CN" smtClean="0"/>
              <a:pPr algn="r" eaLnBrk="1" hangingPunct="1">
                <a:spcBef>
                  <a:spcPct val="0"/>
                </a:spcBef>
              </a:pPr>
              <a:t>42</a:t>
            </a:fld>
            <a:endParaRPr lang="en-US" altLang="zh-CN"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6C5D1658-1E75-4945-A710-84CC9B1DEE29}" type="slidenum">
              <a:rPr lang="en-US" altLang="zh-CN" smtClean="0"/>
              <a:pPr algn="r" eaLnBrk="1" hangingPunct="1">
                <a:spcBef>
                  <a:spcPct val="0"/>
                </a:spcBef>
              </a:pPr>
              <a:t>46</a:t>
            </a:fld>
            <a:endParaRPr lang="en-US" altLang="zh-CN"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87CE819-AAB4-416E-B26F-445E290AE941}" type="slidenum">
              <a:rPr lang="en-US" altLang="zh-CN" smtClean="0"/>
              <a:pPr algn="r" eaLnBrk="1" hangingPunct="1">
                <a:spcBef>
                  <a:spcPct val="0"/>
                </a:spcBef>
              </a:pPr>
              <a:t>47</a:t>
            </a:fld>
            <a:endParaRPr lang="en-US" altLang="zh-CN"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8577B3A-34DB-4471-98CF-A1F5C930FE9E}" type="slidenum">
              <a:rPr lang="en-US" altLang="zh-CN" smtClean="0"/>
              <a:pPr algn="r" eaLnBrk="1" hangingPunct="1">
                <a:spcBef>
                  <a:spcPct val="0"/>
                </a:spcBef>
              </a:pPr>
              <a:t>48</a:t>
            </a:fld>
            <a:endParaRPr lang="en-US" altLang="zh-CN"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9C38CCC-32A5-4F18-A8A0-E75E0F8854C4}" type="slidenum">
              <a:rPr lang="en-US" altLang="zh-CN" smtClean="0"/>
              <a:pPr algn="r" eaLnBrk="1" hangingPunct="1">
                <a:spcBef>
                  <a:spcPct val="0"/>
                </a:spcBef>
              </a:pPr>
              <a:t>49</a:t>
            </a:fld>
            <a:endParaRPr lang="en-US" altLang="zh-CN"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9C38CCC-32A5-4F18-A8A0-E75E0F8854C4}" type="slidenum">
              <a:rPr lang="en-US" altLang="zh-CN" smtClean="0"/>
              <a:pPr algn="r" eaLnBrk="1" hangingPunct="1">
                <a:spcBef>
                  <a:spcPct val="0"/>
                </a:spcBef>
              </a:pPr>
              <a:t>50</a:t>
            </a:fld>
            <a:endParaRPr lang="en-US" altLang="zh-CN"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CAFC4C27-3F0C-4CE7-B7B9-4BC7D8001BB7}" type="slidenum">
              <a:rPr lang="en-US" altLang="zh-CN" smtClean="0"/>
              <a:pPr algn="r" eaLnBrk="1" hangingPunct="1">
                <a:spcBef>
                  <a:spcPct val="0"/>
                </a:spcBef>
              </a:pPr>
              <a:t>51</a:t>
            </a:fld>
            <a:endParaRPr lang="en-US" altLang="zh-CN"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9A18A14-E7CD-486B-A1B0-2C4FC74CD56B}" type="slidenum">
              <a:rPr lang="en-US" altLang="zh-CN" smtClean="0"/>
              <a:pPr algn="r" eaLnBrk="1" hangingPunct="1">
                <a:spcBef>
                  <a:spcPct val="0"/>
                </a:spcBef>
              </a:pPr>
              <a:t>52</a:t>
            </a:fld>
            <a:endParaRPr lang="en-US" altLang="zh-CN"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17C51D9-03FA-415A-9B32-477427F7CDF4}" type="slidenum">
              <a:rPr lang="en-US" altLang="zh-CN" smtClean="0"/>
              <a:pPr algn="r" eaLnBrk="1" hangingPunct="1">
                <a:spcBef>
                  <a:spcPct val="0"/>
                </a:spcBef>
              </a:pPr>
              <a:t>53</a:t>
            </a:fld>
            <a:endParaRPr lang="en-US" altLang="zh-CN"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8AF30FC4-3BFB-4A88-9287-87667CAF2D7C}" type="slidenum">
              <a:rPr lang="en-US" altLang="zh-CN" smtClean="0"/>
              <a:pPr algn="r" eaLnBrk="1" hangingPunct="1">
                <a:spcBef>
                  <a:spcPct val="0"/>
                </a:spcBef>
              </a:pPr>
              <a:t>6</a:t>
            </a:fld>
            <a:endParaRPr lang="en-US" altLang="zh-CN"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F24C6BD8-BDD1-46E3-B638-9BD8EA6678E8}" type="slidenum">
              <a:rPr lang="en-US" altLang="zh-CN" smtClean="0"/>
              <a:pPr algn="r" eaLnBrk="1" hangingPunct="1">
                <a:spcBef>
                  <a:spcPct val="0"/>
                </a:spcBef>
              </a:pPr>
              <a:t>54</a:t>
            </a:fld>
            <a:endParaRPr lang="en-US" altLang="zh-CN"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2A9AE842-E4F1-41F9-8AF2-C5B3372BDACE}" type="slidenum">
              <a:rPr lang="en-US" altLang="zh-CN" smtClean="0"/>
              <a:pPr algn="r" eaLnBrk="1" hangingPunct="1">
                <a:spcBef>
                  <a:spcPct val="0"/>
                </a:spcBef>
              </a:pPr>
              <a:t>55</a:t>
            </a:fld>
            <a:endParaRPr lang="en-US" altLang="zh-CN"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68362FF-02B3-4A3D-98A5-572322C22AB4}" type="slidenum">
              <a:rPr lang="en-US" altLang="zh-CN" smtClean="0"/>
              <a:pPr algn="r" eaLnBrk="1" hangingPunct="1">
                <a:spcBef>
                  <a:spcPct val="0"/>
                </a:spcBef>
              </a:pPr>
              <a:t>56</a:t>
            </a:fld>
            <a:endParaRPr lang="en-US" altLang="zh-CN"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D22FDA0-4E42-4088-88A3-DF0DBDEACAA6}" type="slidenum">
              <a:rPr lang="en-US" altLang="zh-CN" smtClean="0"/>
              <a:pPr algn="r" eaLnBrk="1" hangingPunct="1">
                <a:spcBef>
                  <a:spcPct val="0"/>
                </a:spcBef>
              </a:pPr>
              <a:t>57</a:t>
            </a:fld>
            <a:endParaRPr lang="en-US" altLang="zh-CN"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812BA12-92E0-4A10-A372-985A7733E926}" type="slidenum">
              <a:rPr lang="en-US" altLang="zh-CN" smtClean="0"/>
              <a:pPr algn="r" eaLnBrk="1" hangingPunct="1">
                <a:spcBef>
                  <a:spcPct val="0"/>
                </a:spcBef>
              </a:pPr>
              <a:t>58</a:t>
            </a:fld>
            <a:endParaRPr lang="en-US" altLang="zh-CN"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CC392B2C-5DD3-4B73-9A61-061AADEB560D}" type="slidenum">
              <a:rPr lang="en-US" altLang="zh-CN" smtClean="0"/>
              <a:pPr algn="r" eaLnBrk="1" hangingPunct="1">
                <a:spcBef>
                  <a:spcPct val="0"/>
                </a:spcBef>
              </a:pPr>
              <a:t>59</a:t>
            </a:fld>
            <a:endParaRPr lang="en-US" altLang="zh-CN"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5AFCFEDA-16D1-4BDF-8C8B-702C26FA1A59}" type="slidenum">
              <a:rPr lang="en-US" altLang="zh-CN" smtClean="0"/>
              <a:pPr algn="r" eaLnBrk="1" hangingPunct="1">
                <a:spcBef>
                  <a:spcPct val="0"/>
                </a:spcBef>
              </a:pPr>
              <a:t>60</a:t>
            </a:fld>
            <a:endParaRPr lang="en-US" altLang="zh-CN"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22A1A3FD-1AC1-4B23-96A8-CEC6252DDB12}" type="slidenum">
              <a:rPr lang="en-US" altLang="zh-CN" smtClean="0"/>
              <a:pPr algn="r" eaLnBrk="1" hangingPunct="1">
                <a:spcBef>
                  <a:spcPct val="0"/>
                </a:spcBef>
              </a:pPr>
              <a:t>61</a:t>
            </a:fld>
            <a:endParaRPr lang="en-US" altLang="zh-CN"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52FF1DD3-E47C-4F08-94E9-53BC49E3799D}" type="slidenum">
              <a:rPr lang="en-US" altLang="zh-CN" smtClean="0"/>
              <a:pPr algn="r" eaLnBrk="1" hangingPunct="1">
                <a:spcBef>
                  <a:spcPct val="0"/>
                </a:spcBef>
              </a:pPr>
              <a:t>62</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D40AAF25-5624-4CCD-B342-2215EDFAC7C4}" type="slidenum">
              <a:rPr lang="en-US" altLang="zh-CN" smtClean="0"/>
              <a:pPr algn="r" eaLnBrk="1" hangingPunct="1">
                <a:spcBef>
                  <a:spcPct val="0"/>
                </a:spcBef>
              </a:pPr>
              <a:t>63</a:t>
            </a:fld>
            <a:endParaRPr lang="en-US" altLang="zh-CN"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C68542E-7F3D-484E-B282-D022B21CFA5C}" type="slidenum">
              <a:rPr lang="en-US" altLang="zh-CN" smtClean="0"/>
              <a:pPr algn="r" eaLnBrk="1" hangingPunct="1">
                <a:spcBef>
                  <a:spcPct val="0"/>
                </a:spcBef>
              </a:pPr>
              <a:t>7</a:t>
            </a:fld>
            <a:endParaRPr lang="en-US" altLang="zh-CN"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72DF6E15-A34C-4AFD-B365-A2069AA32720}" type="slidenum">
              <a:rPr lang="en-US" altLang="zh-CN" smtClean="0"/>
              <a:pPr algn="r" eaLnBrk="1" hangingPunct="1">
                <a:spcBef>
                  <a:spcPct val="0"/>
                </a:spcBef>
              </a:pPr>
              <a:t>64</a:t>
            </a:fld>
            <a:endParaRPr lang="en-US" altLang="zh-CN"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3EB01CBF-3E1C-4558-B9A7-6C38E60B720B}" type="slidenum">
              <a:rPr lang="en-US" altLang="zh-CN" smtClean="0"/>
              <a:pPr algn="r" eaLnBrk="1" hangingPunct="1">
                <a:spcBef>
                  <a:spcPct val="0"/>
                </a:spcBef>
              </a:pPr>
              <a:t>65</a:t>
            </a:fld>
            <a:endParaRPr lang="en-US" altLang="zh-CN"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EE4486C8-8A8C-4E0B-A211-1175981DB091}" type="slidenum">
              <a:rPr lang="en-US" altLang="zh-CN" smtClean="0"/>
              <a:pPr algn="r" eaLnBrk="1" hangingPunct="1">
                <a:spcBef>
                  <a:spcPct val="0"/>
                </a:spcBef>
              </a:pPr>
              <a:t>66</a:t>
            </a:fld>
            <a:endParaRPr lang="en-US" altLang="zh-CN"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E42A22D-CD5B-428D-83D2-2ABFA937E8CF}" type="slidenum">
              <a:rPr lang="en-US" altLang="zh-CN" smtClean="0"/>
              <a:pPr algn="r" eaLnBrk="1" hangingPunct="1">
                <a:spcBef>
                  <a:spcPct val="0"/>
                </a:spcBef>
              </a:pPr>
              <a:t>67</a:t>
            </a:fld>
            <a:endParaRPr lang="en-US" altLang="zh-CN"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9E228F59-5790-4BCA-8788-30DA68A9E5D2}" type="slidenum">
              <a:rPr lang="en-US" altLang="zh-CN" smtClean="0"/>
              <a:pPr algn="r" eaLnBrk="1" hangingPunct="1">
                <a:spcBef>
                  <a:spcPct val="0"/>
                </a:spcBef>
              </a:pPr>
              <a:t>8</a:t>
            </a:fld>
            <a:endParaRPr lang="en-US" altLang="zh-CN"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CF83AC37-4524-4C73-8E71-89CB70079C0E}" type="slidenum">
              <a:rPr lang="en-US" altLang="zh-CN" smtClean="0"/>
              <a:pPr algn="r" eaLnBrk="1" hangingPunct="1">
                <a:spcBef>
                  <a:spcPct val="0"/>
                </a:spcBef>
              </a:pPr>
              <a:t>9</a:t>
            </a:fld>
            <a:endParaRPr lang="en-US" altLang="zh-CN"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14FA8949-CF1C-4F74-B4A1-FF274786242B}" type="slidenum">
              <a:rPr lang="en-US" altLang="zh-CN" smtClean="0"/>
              <a:pPr algn="r" eaLnBrk="1" hangingPunct="1">
                <a:spcBef>
                  <a:spcPct val="0"/>
                </a:spcBef>
              </a:pPr>
              <a:t>10</a:t>
            </a:fld>
            <a:endParaRPr lang="en-US" altLang="zh-CN"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A7420330-B6B1-408B-81C0-AEEF4CD776C9}" type="slidenum">
              <a:rPr lang="en-US" altLang="zh-CN" smtClean="0"/>
              <a:pPr algn="r" eaLnBrk="1" hangingPunct="1">
                <a:spcBef>
                  <a:spcPct val="0"/>
                </a:spcBef>
              </a:pPr>
              <a:t>11</a:t>
            </a:fld>
            <a:endParaRPr lang="en-US" altLang="zh-CN"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2" name="Freeform 23"/>
            <p:cNvSpPr>
              <a:spLocks/>
            </p:cNvSpPr>
            <p:nvPr/>
          </p:nvSpPr>
          <p:spPr bwMode="hidden">
            <a:xfrm>
              <a:off x="5041" y="0"/>
              <a:ext cx="719" cy="845"/>
            </a:xfrm>
            <a:custGeom>
              <a:avLst/>
              <a:gdLst>
                <a:gd name="T0" fmla="*/ 775 w 717"/>
                <a:gd name="T1" fmla="*/ 845 h 845"/>
                <a:gd name="T2" fmla="*/ 775 w 717"/>
                <a:gd name="T3" fmla="*/ 821 h 845"/>
                <a:gd name="T4" fmla="*/ 632 w 717"/>
                <a:gd name="T5" fmla="*/ 605 h 845"/>
                <a:gd name="T6" fmla="*/ 435 w 717"/>
                <a:gd name="T7" fmla="*/ 396 h 845"/>
                <a:gd name="T8" fmla="*/ 250 w 717"/>
                <a:gd name="T9" fmla="*/ 192 h 845"/>
                <a:gd name="T10" fmla="*/ 17 w 717"/>
                <a:gd name="T11" fmla="*/ 0 h 845"/>
                <a:gd name="T12" fmla="*/ 0 w 717"/>
                <a:gd name="T13" fmla="*/ 0 h 845"/>
                <a:gd name="T14" fmla="*/ 238 w 717"/>
                <a:gd name="T15" fmla="*/ 198 h 845"/>
                <a:gd name="T16" fmla="*/ 429 w 717"/>
                <a:gd name="T17" fmla="*/ 408 h 845"/>
                <a:gd name="T18" fmla="*/ 626 w 717"/>
                <a:gd name="T19" fmla="*/ 623 h 845"/>
                <a:gd name="T20" fmla="*/ 775 w 717"/>
                <a:gd name="T21" fmla="*/ 845 h 845"/>
                <a:gd name="T22" fmla="*/ 775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36 w 407"/>
                <a:gd name="T1" fmla="*/ 414 h 414"/>
                <a:gd name="T2" fmla="*/ 436 w 407"/>
                <a:gd name="T3" fmla="*/ 396 h 414"/>
                <a:gd name="T4" fmla="*/ 251 w 407"/>
                <a:gd name="T5" fmla="*/ 192 h 414"/>
                <a:gd name="T6" fmla="*/ 12 w 407"/>
                <a:gd name="T7" fmla="*/ 0 h 414"/>
                <a:gd name="T8" fmla="*/ 0 w 407"/>
                <a:gd name="T9" fmla="*/ 0 h 414"/>
                <a:gd name="T10" fmla="*/ 108 w 407"/>
                <a:gd name="T11" fmla="*/ 102 h 414"/>
                <a:gd name="T12" fmla="*/ 245 w 407"/>
                <a:gd name="T13" fmla="*/ 204 h 414"/>
                <a:gd name="T14" fmla="*/ 436 w 407"/>
                <a:gd name="T15" fmla="*/ 414 h 414"/>
                <a:gd name="T16" fmla="*/ 436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5" name="Freeform 26"/>
            <p:cNvSpPr>
              <a:spLocks/>
            </p:cNvSpPr>
            <p:nvPr/>
          </p:nvSpPr>
          <p:spPr bwMode="hidden">
            <a:xfrm>
              <a:off x="6" y="0"/>
              <a:ext cx="588" cy="599"/>
            </a:xfrm>
            <a:custGeom>
              <a:avLst/>
              <a:gdLst>
                <a:gd name="T0" fmla="*/ 644 w 586"/>
                <a:gd name="T1" fmla="*/ 0 h 599"/>
                <a:gd name="T2" fmla="*/ 626 w 586"/>
                <a:gd name="T3" fmla="*/ 0 h 599"/>
                <a:gd name="T4" fmla="*/ 436 w 586"/>
                <a:gd name="T5" fmla="*/ 132 h 599"/>
                <a:gd name="T6" fmla="*/ 286 w 586"/>
                <a:gd name="T7" fmla="*/ 270 h 599"/>
                <a:gd name="T8" fmla="*/ 120 w 586"/>
                <a:gd name="T9" fmla="*/ 420 h 599"/>
                <a:gd name="T10" fmla="*/ 0 w 586"/>
                <a:gd name="T11" fmla="*/ 575 h 599"/>
                <a:gd name="T12" fmla="*/ 0 w 586"/>
                <a:gd name="T13" fmla="*/ 599 h 599"/>
                <a:gd name="T14" fmla="*/ 120 w 586"/>
                <a:gd name="T15" fmla="*/ 432 h 599"/>
                <a:gd name="T16" fmla="*/ 286 w 586"/>
                <a:gd name="T17" fmla="*/ 282 h 599"/>
                <a:gd name="T18" fmla="*/ 444 w 586"/>
                <a:gd name="T19" fmla="*/ 138 h 599"/>
                <a:gd name="T20" fmla="*/ 644 w 586"/>
                <a:gd name="T21" fmla="*/ 0 h 599"/>
                <a:gd name="T22" fmla="*/ 644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98 w 269"/>
                <a:gd name="T1" fmla="*/ 0 h 252"/>
                <a:gd name="T2" fmla="*/ 280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98 w 269"/>
                <a:gd name="T15" fmla="*/ 0 h 252"/>
                <a:gd name="T16" fmla="*/ 298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2311"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18231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5F077A95-F7B2-4ED3-99FF-0D67A1696145}" type="slidenum">
              <a:rPr lang="en-US" altLang="zh-CN"/>
              <a:pPr>
                <a:defRPr/>
              </a:pPr>
              <a:t>‹#›</a:t>
            </a:fld>
            <a:endParaRPr lang="en-US" altLang="zh-CN"/>
          </a:p>
        </p:txBody>
      </p:sp>
    </p:spTree>
    <p:extLst>
      <p:ext uri="{BB962C8B-B14F-4D97-AF65-F5344CB8AC3E}">
        <p14:creationId xmlns:p14="http://schemas.microsoft.com/office/powerpoint/2010/main" val="1207252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734CEB86-CDF0-4D24-8D89-440C53158E23}" type="slidenum">
              <a:rPr lang="en-US" altLang="zh-CN"/>
              <a:pPr>
                <a:defRPr/>
              </a:pPr>
              <a:t>‹#›</a:t>
            </a:fld>
            <a:endParaRPr lang="en-US" altLang="zh-CN"/>
          </a:p>
        </p:txBody>
      </p:sp>
    </p:spTree>
    <p:extLst>
      <p:ext uri="{BB962C8B-B14F-4D97-AF65-F5344CB8AC3E}">
        <p14:creationId xmlns:p14="http://schemas.microsoft.com/office/powerpoint/2010/main" val="3368797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6D6B6234-A516-440E-9EA5-DA6DCE3BF4E7}" type="slidenum">
              <a:rPr lang="en-US" altLang="zh-CN"/>
              <a:pPr>
                <a:defRPr/>
              </a:pPr>
              <a:t>‹#›</a:t>
            </a:fld>
            <a:endParaRPr lang="en-US" altLang="zh-CN"/>
          </a:p>
        </p:txBody>
      </p:sp>
    </p:spTree>
    <p:extLst>
      <p:ext uri="{BB962C8B-B14F-4D97-AF65-F5344CB8AC3E}">
        <p14:creationId xmlns:p14="http://schemas.microsoft.com/office/powerpoint/2010/main" val="1984593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2CFF9D8A-9DC0-4D69-8518-70DAC50E02B1}" type="slidenum">
              <a:rPr lang="en-US" altLang="zh-CN"/>
              <a:pPr>
                <a:defRPr/>
              </a:pPr>
              <a:t>‹#›</a:t>
            </a:fld>
            <a:endParaRPr lang="en-US" altLang="zh-CN"/>
          </a:p>
        </p:txBody>
      </p:sp>
    </p:spTree>
    <p:extLst>
      <p:ext uri="{BB962C8B-B14F-4D97-AF65-F5344CB8AC3E}">
        <p14:creationId xmlns:p14="http://schemas.microsoft.com/office/powerpoint/2010/main" val="801338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B633C663-9117-46D0-9789-D5619FE2B8A0}" type="slidenum">
              <a:rPr lang="en-US" altLang="zh-CN"/>
              <a:pPr>
                <a:defRPr/>
              </a:pPr>
              <a:t>‹#›</a:t>
            </a:fld>
            <a:endParaRPr lang="en-US" altLang="zh-CN"/>
          </a:p>
        </p:txBody>
      </p:sp>
    </p:spTree>
    <p:extLst>
      <p:ext uri="{BB962C8B-B14F-4D97-AF65-F5344CB8AC3E}">
        <p14:creationId xmlns:p14="http://schemas.microsoft.com/office/powerpoint/2010/main" val="1505935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3F13B85D-2992-4DFB-83D6-51CB1C834B37}" type="slidenum">
              <a:rPr lang="en-US" altLang="zh-CN"/>
              <a:pPr>
                <a:defRPr/>
              </a:pPr>
              <a:t>‹#›</a:t>
            </a:fld>
            <a:endParaRPr lang="en-US" altLang="zh-CN"/>
          </a:p>
        </p:txBody>
      </p:sp>
    </p:spTree>
    <p:extLst>
      <p:ext uri="{BB962C8B-B14F-4D97-AF65-F5344CB8AC3E}">
        <p14:creationId xmlns:p14="http://schemas.microsoft.com/office/powerpoint/2010/main" val="2117660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7AAD6E0C-F80F-49F4-8C8C-7F9E6D0ECD63}" type="slidenum">
              <a:rPr lang="en-US" altLang="zh-CN"/>
              <a:pPr>
                <a:defRPr/>
              </a:pPr>
              <a:t>‹#›</a:t>
            </a:fld>
            <a:endParaRPr lang="en-US" altLang="zh-CN"/>
          </a:p>
        </p:txBody>
      </p:sp>
    </p:spTree>
    <p:extLst>
      <p:ext uri="{BB962C8B-B14F-4D97-AF65-F5344CB8AC3E}">
        <p14:creationId xmlns:p14="http://schemas.microsoft.com/office/powerpoint/2010/main" val="1847277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10D330E0-7745-4ED6-8FBB-23F99CC5CA35}" type="slidenum">
              <a:rPr lang="en-US" altLang="zh-CN"/>
              <a:pPr>
                <a:defRPr/>
              </a:pPr>
              <a:t>‹#›</a:t>
            </a:fld>
            <a:endParaRPr lang="en-US" altLang="zh-CN"/>
          </a:p>
        </p:txBody>
      </p:sp>
    </p:spTree>
    <p:extLst>
      <p:ext uri="{BB962C8B-B14F-4D97-AF65-F5344CB8AC3E}">
        <p14:creationId xmlns:p14="http://schemas.microsoft.com/office/powerpoint/2010/main" val="2108566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03EFB96D-3462-4B06-A9CA-C60B793F2960}" type="slidenum">
              <a:rPr lang="en-US" altLang="zh-CN"/>
              <a:pPr>
                <a:defRPr/>
              </a:pPr>
              <a:t>‹#›</a:t>
            </a:fld>
            <a:endParaRPr lang="en-US" altLang="zh-CN"/>
          </a:p>
        </p:txBody>
      </p:sp>
    </p:spTree>
    <p:extLst>
      <p:ext uri="{BB962C8B-B14F-4D97-AF65-F5344CB8AC3E}">
        <p14:creationId xmlns:p14="http://schemas.microsoft.com/office/powerpoint/2010/main" val="737388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ADCE4DCF-1570-460A-A8CA-8C8649290F56}" type="slidenum">
              <a:rPr lang="en-US" altLang="zh-CN"/>
              <a:pPr>
                <a:defRPr/>
              </a:pPr>
              <a:t>‹#›</a:t>
            </a:fld>
            <a:endParaRPr lang="en-US" altLang="zh-CN"/>
          </a:p>
        </p:txBody>
      </p:sp>
    </p:spTree>
    <p:extLst>
      <p:ext uri="{BB962C8B-B14F-4D97-AF65-F5344CB8AC3E}">
        <p14:creationId xmlns:p14="http://schemas.microsoft.com/office/powerpoint/2010/main" val="2816338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97E6D502-E51D-45FE-B1DA-4830384FD9CC}" type="slidenum">
              <a:rPr lang="en-US" altLang="zh-CN"/>
              <a:pPr>
                <a:defRPr/>
              </a:pPr>
              <a:t>‹#›</a:t>
            </a:fld>
            <a:endParaRPr lang="en-US" altLang="zh-CN"/>
          </a:p>
        </p:txBody>
      </p:sp>
    </p:spTree>
    <p:extLst>
      <p:ext uri="{BB962C8B-B14F-4D97-AF65-F5344CB8AC3E}">
        <p14:creationId xmlns:p14="http://schemas.microsoft.com/office/powerpoint/2010/main" val="1839385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181251"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52"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53"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grpSp>
          <p:nvGrpSpPr>
            <p:cNvPr id="1035" name="Group 6"/>
            <p:cNvGrpSpPr>
              <a:grpSpLocks/>
            </p:cNvGrpSpPr>
            <p:nvPr/>
          </p:nvGrpSpPr>
          <p:grpSpPr bwMode="auto">
            <a:xfrm>
              <a:off x="288" y="0"/>
              <a:ext cx="5098" cy="4316"/>
              <a:chOff x="288" y="0"/>
              <a:chExt cx="5098" cy="4316"/>
            </a:xfrm>
          </p:grpSpPr>
          <p:sp>
            <p:nvSpPr>
              <p:cNvPr id="181255"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6"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7"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8"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59"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0"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1"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2"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3"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4"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5"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6"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sp>
            <p:nvSpPr>
              <p:cNvPr id="181267"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p:spPr>
            <p:txBody>
              <a:bodyPr/>
              <a:lstStyle/>
              <a:p>
                <a:pPr>
                  <a:defRPr/>
                </a:pPr>
                <a:endParaRPr lang="zh-CN" altLang="en-US">
                  <a:ea typeface="宋体" pitchFamily="2" charset="-122"/>
                </a:endParaRPr>
              </a:p>
            </p:txBody>
          </p:sp>
        </p:grpSp>
        <p:sp>
          <p:nvSpPr>
            <p:cNvPr id="181268"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69"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p:spPr>
          <p:txBody>
            <a:bodyPr/>
            <a:lstStyle/>
            <a:p>
              <a:pPr>
                <a:defRPr/>
              </a:pPr>
              <a:endParaRPr lang="zh-CN" altLang="en-US">
                <a:ea typeface="宋体" pitchFamily="2" charset="-122"/>
              </a:endParaRPr>
            </a:p>
          </p:txBody>
        </p:sp>
        <p:sp>
          <p:nvSpPr>
            <p:cNvPr id="181270"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039" name="Freeform 23"/>
            <p:cNvSpPr>
              <a:spLocks/>
            </p:cNvSpPr>
            <p:nvPr/>
          </p:nvSpPr>
          <p:spPr bwMode="hidden">
            <a:xfrm>
              <a:off x="5041" y="0"/>
              <a:ext cx="719" cy="845"/>
            </a:xfrm>
            <a:custGeom>
              <a:avLst/>
              <a:gdLst>
                <a:gd name="T0" fmla="*/ 775 w 717"/>
                <a:gd name="T1" fmla="*/ 845 h 845"/>
                <a:gd name="T2" fmla="*/ 775 w 717"/>
                <a:gd name="T3" fmla="*/ 821 h 845"/>
                <a:gd name="T4" fmla="*/ 632 w 717"/>
                <a:gd name="T5" fmla="*/ 605 h 845"/>
                <a:gd name="T6" fmla="*/ 435 w 717"/>
                <a:gd name="T7" fmla="*/ 396 h 845"/>
                <a:gd name="T8" fmla="*/ 250 w 717"/>
                <a:gd name="T9" fmla="*/ 192 h 845"/>
                <a:gd name="T10" fmla="*/ 17 w 717"/>
                <a:gd name="T11" fmla="*/ 0 h 845"/>
                <a:gd name="T12" fmla="*/ 0 w 717"/>
                <a:gd name="T13" fmla="*/ 0 h 845"/>
                <a:gd name="T14" fmla="*/ 238 w 717"/>
                <a:gd name="T15" fmla="*/ 198 h 845"/>
                <a:gd name="T16" fmla="*/ 429 w 717"/>
                <a:gd name="T17" fmla="*/ 408 h 845"/>
                <a:gd name="T18" fmla="*/ 626 w 717"/>
                <a:gd name="T19" fmla="*/ 623 h 845"/>
                <a:gd name="T20" fmla="*/ 775 w 717"/>
                <a:gd name="T21" fmla="*/ 845 h 845"/>
                <a:gd name="T22" fmla="*/ 775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36 w 407"/>
                <a:gd name="T1" fmla="*/ 414 h 414"/>
                <a:gd name="T2" fmla="*/ 436 w 407"/>
                <a:gd name="T3" fmla="*/ 396 h 414"/>
                <a:gd name="T4" fmla="*/ 251 w 407"/>
                <a:gd name="T5" fmla="*/ 192 h 414"/>
                <a:gd name="T6" fmla="*/ 12 w 407"/>
                <a:gd name="T7" fmla="*/ 0 h 414"/>
                <a:gd name="T8" fmla="*/ 0 w 407"/>
                <a:gd name="T9" fmla="*/ 0 h 414"/>
                <a:gd name="T10" fmla="*/ 108 w 407"/>
                <a:gd name="T11" fmla="*/ 102 h 414"/>
                <a:gd name="T12" fmla="*/ 245 w 407"/>
                <a:gd name="T13" fmla="*/ 204 h 414"/>
                <a:gd name="T14" fmla="*/ 436 w 407"/>
                <a:gd name="T15" fmla="*/ 414 h 414"/>
                <a:gd name="T16" fmla="*/ 436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1273"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p:spPr>
          <p:txBody>
            <a:bodyPr/>
            <a:lstStyle/>
            <a:p>
              <a:pPr>
                <a:defRPr/>
              </a:pPr>
              <a:endParaRPr lang="zh-CN" altLang="en-US">
                <a:ea typeface="宋体" pitchFamily="2" charset="-122"/>
              </a:endParaRPr>
            </a:p>
          </p:txBody>
        </p:sp>
        <p:sp>
          <p:nvSpPr>
            <p:cNvPr id="1042" name="Freeform 26"/>
            <p:cNvSpPr>
              <a:spLocks/>
            </p:cNvSpPr>
            <p:nvPr/>
          </p:nvSpPr>
          <p:spPr bwMode="hidden">
            <a:xfrm>
              <a:off x="6" y="0"/>
              <a:ext cx="588" cy="599"/>
            </a:xfrm>
            <a:custGeom>
              <a:avLst/>
              <a:gdLst>
                <a:gd name="T0" fmla="*/ 644 w 586"/>
                <a:gd name="T1" fmla="*/ 0 h 599"/>
                <a:gd name="T2" fmla="*/ 626 w 586"/>
                <a:gd name="T3" fmla="*/ 0 h 599"/>
                <a:gd name="T4" fmla="*/ 436 w 586"/>
                <a:gd name="T5" fmla="*/ 132 h 599"/>
                <a:gd name="T6" fmla="*/ 286 w 586"/>
                <a:gd name="T7" fmla="*/ 270 h 599"/>
                <a:gd name="T8" fmla="*/ 120 w 586"/>
                <a:gd name="T9" fmla="*/ 420 h 599"/>
                <a:gd name="T10" fmla="*/ 0 w 586"/>
                <a:gd name="T11" fmla="*/ 575 h 599"/>
                <a:gd name="T12" fmla="*/ 0 w 586"/>
                <a:gd name="T13" fmla="*/ 599 h 599"/>
                <a:gd name="T14" fmla="*/ 120 w 586"/>
                <a:gd name="T15" fmla="*/ 432 h 599"/>
                <a:gd name="T16" fmla="*/ 286 w 586"/>
                <a:gd name="T17" fmla="*/ 282 h 599"/>
                <a:gd name="T18" fmla="*/ 444 w 586"/>
                <a:gd name="T19" fmla="*/ 138 h 599"/>
                <a:gd name="T20" fmla="*/ 644 w 586"/>
                <a:gd name="T21" fmla="*/ 0 h 599"/>
                <a:gd name="T22" fmla="*/ 644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98 w 269"/>
                <a:gd name="T1" fmla="*/ 0 h 252"/>
                <a:gd name="T2" fmla="*/ 280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98 w 269"/>
                <a:gd name="T15" fmla="*/ 0 h 252"/>
                <a:gd name="T16" fmla="*/ 298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1287" name="Rectangle 39"/>
          <p:cNvSpPr>
            <a:spLocks noGrp="1" noChangeArrowheads="1"/>
          </p:cNvSpPr>
          <p:nvPr>
            <p:ph type="title"/>
          </p:nvPr>
        </p:nvSpPr>
        <p:spPr bwMode="auto">
          <a:xfrm>
            <a:off x="457200" y="277813"/>
            <a:ext cx="8229600" cy="1139825"/>
          </a:xfrm>
          <a:prstGeom prst="rect">
            <a:avLst/>
          </a:prstGeom>
          <a:noFill/>
          <a:ln>
            <a:noFill/>
          </a:ln>
          <a:effectLs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181288" name="Rectangle 40"/>
          <p:cNvSpPr>
            <a:spLocks noGrp="1" noChangeArrowheads="1"/>
          </p:cNvSpPr>
          <p:nvPr>
            <p:ph type="dt" sz="half" idx="2"/>
          </p:nvPr>
        </p:nvSpPr>
        <p:spPr bwMode="auto">
          <a:xfrm>
            <a:off x="457200" y="6243638"/>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l">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181289" name="Rectangle 41"/>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181290" name="Rectangle 42"/>
          <p:cNvSpPr>
            <a:spLocks noGrp="1" noChangeArrowheads="1"/>
          </p:cNvSpPr>
          <p:nvPr>
            <p:ph type="sldNum" sz="quarter" idx="4"/>
          </p:nvPr>
        </p:nvSpPr>
        <p:spPr bwMode="auto">
          <a:xfrm>
            <a:off x="6553200" y="6243638"/>
            <a:ext cx="21336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ea typeface="宋体" pitchFamily="2" charset="-122"/>
              </a:defRPr>
            </a:lvl1pPr>
          </a:lstStyle>
          <a:p>
            <a:pPr>
              <a:defRPr/>
            </a:pPr>
            <a:fld id="{B43955B6-121D-4605-991E-437CBD3DEA0A}" type="slidenum">
              <a:rPr lang="en-US" altLang="zh-CN"/>
              <a:pPr>
                <a:defRPr/>
              </a:pPr>
              <a:t>‹#›</a:t>
            </a:fld>
            <a:endParaRPr lang="en-US" altLang="zh-CN"/>
          </a:p>
        </p:txBody>
      </p:sp>
      <p:sp>
        <p:nvSpPr>
          <p:cNvPr id="181291" name="Rectangle 43"/>
          <p:cNvSpPr>
            <a:spLocks noGrp="1" noChangeArrowheads="1"/>
          </p:cNvSpPr>
          <p:nvPr>
            <p:ph type="body" idx="1"/>
          </p:nvPr>
        </p:nvSpPr>
        <p:spPr bwMode="auto">
          <a:xfrm>
            <a:off x="457200" y="1600200"/>
            <a:ext cx="8229600" cy="4530725"/>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4086"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ctrTitle"/>
          </p:nvPr>
        </p:nvSpPr>
        <p:spPr/>
        <p:txBody>
          <a:bodyPr/>
          <a:lstStyle/>
          <a:p>
            <a:pPr eaLnBrk="1" hangingPunct="1">
              <a:defRPr/>
            </a:pPr>
            <a:r>
              <a:rPr lang="zh-CN" altLang="en-US" smtClean="0"/>
              <a:t>一、概述</a:t>
            </a:r>
            <a:endParaRPr lang="zh-CN" altLang="en-US" dirty="0" smtClean="0"/>
          </a:p>
        </p:txBody>
      </p:sp>
      <p:sp>
        <p:nvSpPr>
          <p:cNvPr id="184323" name="Rectangle 3"/>
          <p:cNvSpPr>
            <a:spLocks noGrp="1" noChangeArrowheads="1"/>
          </p:cNvSpPr>
          <p:nvPr>
            <p:ph type="subTitle" idx="1"/>
          </p:nvPr>
        </p:nvSpPr>
        <p:spPr/>
        <p:txBody>
          <a:bodyPr/>
          <a:lstStyle/>
          <a:p>
            <a:pPr eaLnBrk="1" hangingPunct="1">
              <a:defRPr/>
            </a:pPr>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eaLnBrk="1" hangingPunct="1">
              <a:defRPr/>
            </a:pPr>
            <a:r>
              <a:rPr lang="zh-CN" altLang="en-US" smtClean="0"/>
              <a:t>冯</a:t>
            </a:r>
            <a:r>
              <a:rPr lang="en-US" altLang="zh-CN" smtClean="0"/>
              <a:t>•</a:t>
            </a:r>
            <a:r>
              <a:rPr lang="zh-CN" altLang="en-US" smtClean="0"/>
              <a:t>诺依曼计算机的瓶颈</a:t>
            </a:r>
          </a:p>
        </p:txBody>
      </p:sp>
      <p:sp>
        <p:nvSpPr>
          <p:cNvPr id="221187" name="Rectangle 3"/>
          <p:cNvSpPr>
            <a:spLocks noGrp="1" noChangeArrowheads="1"/>
          </p:cNvSpPr>
          <p:nvPr>
            <p:ph type="body" idx="1"/>
          </p:nvPr>
        </p:nvSpPr>
        <p:spPr>
          <a:xfrm>
            <a:off x="457200" y="1600200"/>
            <a:ext cx="8229600" cy="4924425"/>
          </a:xfrm>
        </p:spPr>
        <p:txBody>
          <a:bodyPr>
            <a:normAutofit/>
          </a:bodyPr>
          <a:lstStyle/>
          <a:p>
            <a:pPr eaLnBrk="1" hangingPunct="1">
              <a:defRPr/>
            </a:pPr>
            <a:r>
              <a:rPr lang="zh-CN" altLang="en-US" dirty="0" smtClean="0"/>
              <a:t>设备之间速度不匹配：高速设备等待低速设备。</a:t>
            </a:r>
          </a:p>
          <a:p>
            <a:pPr lvl="1" eaLnBrk="1" hangingPunct="1">
              <a:defRPr/>
            </a:pPr>
            <a:r>
              <a:rPr lang="en-US" altLang="zh-CN" dirty="0" smtClean="0"/>
              <a:t>CPU</a:t>
            </a:r>
            <a:r>
              <a:rPr lang="zh-CN" altLang="en-US" dirty="0" smtClean="0"/>
              <a:t>与内存</a:t>
            </a:r>
          </a:p>
          <a:p>
            <a:pPr lvl="1" eaLnBrk="1" hangingPunct="1">
              <a:defRPr/>
            </a:pPr>
            <a:r>
              <a:rPr lang="zh-CN" altLang="en-US" dirty="0" smtClean="0"/>
              <a:t>内存与外存</a:t>
            </a:r>
          </a:p>
          <a:p>
            <a:pPr eaLnBrk="1" hangingPunct="1">
              <a:defRPr/>
            </a:pPr>
            <a:r>
              <a:rPr lang="zh-CN" altLang="en-US" dirty="0" smtClean="0"/>
              <a:t>解决方案：利用程序运行以及程序对数据的访问（</a:t>
            </a:r>
            <a:r>
              <a:rPr lang="zh-CN" altLang="en-US" dirty="0"/>
              <a:t>存取</a:t>
            </a:r>
            <a:r>
              <a:rPr lang="zh-CN" altLang="en-US" dirty="0" smtClean="0"/>
              <a:t>）所具有的</a:t>
            </a:r>
            <a:r>
              <a:rPr lang="zh-CN" altLang="en-US" dirty="0" smtClean="0">
                <a:solidFill>
                  <a:schemeClr val="folHlink"/>
                </a:solidFill>
              </a:rPr>
              <a:t>局部性</a:t>
            </a:r>
            <a:r>
              <a:rPr lang="zh-CN" altLang="en-US" dirty="0" smtClean="0"/>
              <a:t>原则，采用</a:t>
            </a:r>
            <a:r>
              <a:rPr lang="zh-CN" altLang="en-US" dirty="0" smtClean="0">
                <a:solidFill>
                  <a:schemeClr val="folHlink"/>
                </a:solidFill>
              </a:rPr>
              <a:t>高速缓存</a:t>
            </a:r>
            <a:r>
              <a:rPr lang="zh-CN" altLang="en-US" dirty="0" smtClean="0"/>
              <a:t>（</a:t>
            </a:r>
            <a:r>
              <a:rPr lang="en-US" altLang="zh-CN" dirty="0" smtClean="0"/>
              <a:t>cache</a:t>
            </a:r>
            <a:r>
              <a:rPr lang="zh-CN" altLang="en-US" dirty="0" smtClean="0"/>
              <a:t>）技术。</a:t>
            </a:r>
          </a:p>
          <a:p>
            <a:pPr lvl="1" eaLnBrk="1" hangingPunct="1">
              <a:defRPr/>
            </a:pPr>
            <a:r>
              <a:rPr lang="zh-CN" altLang="en-US" dirty="0" smtClean="0"/>
              <a:t>内存高速缓存（</a:t>
            </a:r>
            <a:r>
              <a:rPr lang="en-US" altLang="zh-CN" dirty="0" smtClean="0"/>
              <a:t>cache memory</a:t>
            </a:r>
            <a:r>
              <a:rPr lang="zh-CN" altLang="en-US" dirty="0" smtClean="0"/>
              <a:t>）</a:t>
            </a:r>
          </a:p>
          <a:p>
            <a:pPr lvl="1" eaLnBrk="1" hangingPunct="1">
              <a:defRPr/>
            </a:pPr>
            <a:r>
              <a:rPr lang="zh-CN" altLang="en-US" dirty="0" smtClean="0"/>
              <a:t>磁盘高速缓存（</a:t>
            </a:r>
            <a:r>
              <a:rPr lang="en-US" altLang="zh-CN" dirty="0" smtClean="0"/>
              <a:t>disk cache</a:t>
            </a:r>
            <a:r>
              <a:rPr lang="zh-CN" altLang="en-US" dirty="0" smtClean="0"/>
              <a: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pPr eaLnBrk="1" hangingPunct="1">
              <a:defRPr/>
            </a:pPr>
            <a:r>
              <a:rPr lang="zh-CN" altLang="en-US" smtClean="0"/>
              <a:t>软件概述</a:t>
            </a:r>
          </a:p>
        </p:txBody>
      </p:sp>
      <p:sp>
        <p:nvSpPr>
          <p:cNvPr id="209923" name="Rectangle 3"/>
          <p:cNvSpPr>
            <a:spLocks noGrp="1" noChangeArrowheads="1"/>
          </p:cNvSpPr>
          <p:nvPr>
            <p:ph type="body" idx="1"/>
          </p:nvPr>
        </p:nvSpPr>
        <p:spPr>
          <a:xfrm>
            <a:off x="457200" y="1600200"/>
            <a:ext cx="8229600" cy="4853136"/>
          </a:xfrm>
        </p:spPr>
        <p:txBody>
          <a:bodyPr>
            <a:normAutofit fontScale="92500" lnSpcReduction="10000"/>
          </a:bodyPr>
          <a:lstStyle/>
          <a:p>
            <a:pPr eaLnBrk="1" hangingPunct="1">
              <a:lnSpc>
                <a:spcPct val="110000"/>
              </a:lnSpc>
              <a:defRPr/>
            </a:pPr>
            <a:r>
              <a:rPr lang="zh-CN" altLang="en-US" dirty="0" smtClean="0"/>
              <a:t>计算机硬件只是提供了执行存储在内存中指令的能力，而执行的指令（软件）是需要人来提供的。</a:t>
            </a:r>
          </a:p>
          <a:p>
            <a:pPr eaLnBrk="1" hangingPunct="1">
              <a:lnSpc>
                <a:spcPct val="110000"/>
              </a:lnSpc>
              <a:defRPr/>
            </a:pPr>
            <a:r>
              <a:rPr lang="zh-CN" altLang="en-US" dirty="0" smtClean="0"/>
              <a:t>计算机</a:t>
            </a:r>
            <a:r>
              <a:rPr lang="zh-CN" altLang="en-US" dirty="0" smtClean="0">
                <a:solidFill>
                  <a:schemeClr val="folHlink"/>
                </a:solidFill>
              </a:rPr>
              <a:t>软件</a:t>
            </a:r>
            <a:r>
              <a:rPr lang="zh-CN" altLang="en-US" dirty="0" smtClean="0"/>
              <a:t>是计算机系统中的程序以及相关的文档。</a:t>
            </a:r>
          </a:p>
          <a:p>
            <a:pPr lvl="1" eaLnBrk="1" hangingPunct="1">
              <a:lnSpc>
                <a:spcPct val="110000"/>
              </a:lnSpc>
              <a:defRPr/>
            </a:pPr>
            <a:r>
              <a:rPr lang="zh-CN" altLang="en-US" dirty="0" smtClean="0">
                <a:solidFill>
                  <a:schemeClr val="folHlink"/>
                </a:solidFill>
              </a:rPr>
              <a:t>程序</a:t>
            </a:r>
            <a:r>
              <a:rPr lang="zh-CN" altLang="en-US" dirty="0" smtClean="0"/>
              <a:t>：计算任务的处理对象（</a:t>
            </a:r>
            <a:r>
              <a:rPr lang="zh-CN" altLang="en-US" dirty="0" smtClean="0">
                <a:solidFill>
                  <a:schemeClr val="folHlink"/>
                </a:solidFill>
              </a:rPr>
              <a:t>数据</a:t>
            </a:r>
            <a:r>
              <a:rPr lang="zh-CN" altLang="en-US" dirty="0" smtClean="0"/>
              <a:t>）与处理规则（</a:t>
            </a:r>
            <a:r>
              <a:rPr lang="zh-CN" altLang="en-US" dirty="0" smtClean="0">
                <a:solidFill>
                  <a:schemeClr val="folHlink"/>
                </a:solidFill>
              </a:rPr>
              <a:t>算法</a:t>
            </a:r>
            <a:r>
              <a:rPr lang="zh-CN" altLang="en-US" dirty="0" smtClean="0"/>
              <a:t>）的描述</a:t>
            </a:r>
            <a:r>
              <a:rPr lang="zh-CN" altLang="en-US" dirty="0"/>
              <a:t>，处理</a:t>
            </a:r>
            <a:r>
              <a:rPr lang="zh-CN" altLang="en-US" dirty="0" smtClean="0"/>
              <a:t>规则体现为指令，由计算机执行。</a:t>
            </a:r>
          </a:p>
          <a:p>
            <a:pPr lvl="1" eaLnBrk="1" hangingPunct="1">
              <a:lnSpc>
                <a:spcPct val="110000"/>
              </a:lnSpc>
              <a:defRPr/>
            </a:pPr>
            <a:r>
              <a:rPr lang="zh-CN" altLang="en-US" dirty="0" smtClean="0">
                <a:solidFill>
                  <a:schemeClr val="folHlink"/>
                </a:solidFill>
              </a:rPr>
              <a:t>文档</a:t>
            </a:r>
            <a:r>
              <a:rPr lang="zh-CN" altLang="en-US" dirty="0" smtClean="0"/>
              <a:t>：便于人理解程序所需的资料说明，供程序开发与维护使用。</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15888"/>
            <a:ext cx="8229600" cy="1143000"/>
          </a:xfrm>
        </p:spPr>
        <p:txBody>
          <a:bodyPr/>
          <a:lstStyle/>
          <a:p>
            <a:pPr eaLnBrk="1" hangingPunct="1">
              <a:defRPr/>
            </a:pPr>
            <a:r>
              <a:rPr lang="zh-CN" altLang="en-US" smtClean="0"/>
              <a:t>软件的分类</a:t>
            </a:r>
          </a:p>
        </p:txBody>
      </p:sp>
      <p:sp>
        <p:nvSpPr>
          <p:cNvPr id="11267" name="Rectangle 3"/>
          <p:cNvSpPr>
            <a:spLocks noGrp="1" noChangeArrowheads="1"/>
          </p:cNvSpPr>
          <p:nvPr>
            <p:ph type="body" idx="1"/>
          </p:nvPr>
        </p:nvSpPr>
        <p:spPr>
          <a:xfrm>
            <a:off x="288925" y="1296988"/>
            <a:ext cx="8675688" cy="5156348"/>
          </a:xfrm>
        </p:spPr>
        <p:txBody>
          <a:bodyPr>
            <a:normAutofit fontScale="85000" lnSpcReduction="10000"/>
          </a:bodyPr>
          <a:lstStyle/>
          <a:p>
            <a:pPr eaLnBrk="1" hangingPunct="1">
              <a:lnSpc>
                <a:spcPct val="120000"/>
              </a:lnSpc>
              <a:defRPr/>
            </a:pPr>
            <a:r>
              <a:rPr lang="zh-CN" altLang="en-US" dirty="0" smtClean="0"/>
              <a:t>系统软件</a:t>
            </a:r>
          </a:p>
          <a:p>
            <a:pPr lvl="1" eaLnBrk="1" hangingPunct="1">
              <a:lnSpc>
                <a:spcPct val="120000"/>
              </a:lnSpc>
              <a:defRPr/>
            </a:pPr>
            <a:r>
              <a:rPr lang="zh-CN" altLang="en-US" dirty="0" smtClean="0"/>
              <a:t>计算机系统中完成最基本功</a:t>
            </a:r>
            <a:r>
              <a:rPr lang="zh-CN" altLang="en-US" dirty="0"/>
              <a:t>能</a:t>
            </a:r>
            <a:r>
              <a:rPr lang="zh-CN" altLang="en-US" dirty="0" smtClean="0"/>
              <a:t>的和直接让硬件发挥作用的软件，它与具体的应用领域无关，其它软件一般要通过系统软件发挥作用。如：操作系统就属于系统软件。</a:t>
            </a:r>
          </a:p>
          <a:p>
            <a:pPr eaLnBrk="1" hangingPunct="1">
              <a:lnSpc>
                <a:spcPct val="120000"/>
              </a:lnSpc>
              <a:defRPr/>
            </a:pPr>
            <a:r>
              <a:rPr lang="zh-CN" altLang="en-US" dirty="0" smtClean="0"/>
              <a:t>应用软件</a:t>
            </a:r>
          </a:p>
          <a:p>
            <a:pPr lvl="1" eaLnBrk="1" hangingPunct="1">
              <a:lnSpc>
                <a:spcPct val="120000"/>
              </a:lnSpc>
              <a:defRPr/>
            </a:pPr>
            <a:r>
              <a:rPr lang="zh-CN" altLang="en-US" dirty="0" smtClean="0"/>
              <a:t>用于特定领域的专用软件，如：文字处理软件、人口普查软件、财务软件、</a:t>
            </a:r>
            <a:r>
              <a:rPr lang="en-US" altLang="zh-CN" dirty="0" smtClean="0"/>
              <a:t>......</a:t>
            </a:r>
            <a:r>
              <a:rPr lang="zh-CN" altLang="en-US" dirty="0" smtClean="0"/>
              <a:t>、等。</a:t>
            </a:r>
          </a:p>
          <a:p>
            <a:pPr eaLnBrk="1" hangingPunct="1">
              <a:lnSpc>
                <a:spcPct val="120000"/>
              </a:lnSpc>
              <a:defRPr/>
            </a:pPr>
            <a:r>
              <a:rPr lang="zh-CN" altLang="en-US" dirty="0" smtClean="0"/>
              <a:t>支撑软件</a:t>
            </a:r>
          </a:p>
          <a:p>
            <a:pPr lvl="1" eaLnBrk="1" hangingPunct="1">
              <a:lnSpc>
                <a:spcPct val="120000"/>
              </a:lnSpc>
              <a:defRPr/>
            </a:pPr>
            <a:r>
              <a:rPr lang="zh-CN" altLang="en-US" dirty="0" smtClean="0"/>
              <a:t>支持软件开发与维护的软件，一般由软件开发人员使用。如：软件开发环境</a:t>
            </a:r>
            <a:r>
              <a:rPr lang="en-US" altLang="zh-CN" dirty="0" smtClean="0"/>
              <a:t>VC++</a:t>
            </a:r>
            <a:r>
              <a:rPr lang="zh-CN" altLang="en-US" dirty="0" smtClean="0"/>
              <a:t>就是典型的支撑软件。</a:t>
            </a:r>
            <a:endParaRPr lang="en-US" altLang="zh-CN" dirty="0" smtClean="0"/>
          </a:p>
          <a:p>
            <a:pPr lvl="1" eaLnBrk="1" hangingPunct="1">
              <a:lnSpc>
                <a:spcPct val="120000"/>
              </a:lnSpc>
              <a:defRPr/>
            </a:pPr>
            <a:r>
              <a:rPr lang="zh-CN" altLang="en-US" dirty="0" smtClean="0">
                <a:solidFill>
                  <a:srgbClr val="FFC000"/>
                </a:solidFill>
              </a:rPr>
              <a:t>支撑软件有时也归入系统软件</a:t>
            </a:r>
            <a:endParaRPr lang="zh-CN" alt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115888"/>
            <a:ext cx="8229600" cy="1143000"/>
          </a:xfrm>
        </p:spPr>
        <p:txBody>
          <a:bodyPr/>
          <a:lstStyle/>
          <a:p>
            <a:pPr eaLnBrk="1" hangingPunct="1">
              <a:defRPr/>
            </a:pPr>
            <a:r>
              <a:rPr lang="zh-CN" altLang="en-US" dirty="0" smtClean="0"/>
              <a:t>各类软件与硬件之间的关系</a:t>
            </a:r>
          </a:p>
        </p:txBody>
      </p:sp>
      <p:sp>
        <p:nvSpPr>
          <p:cNvPr id="15363" name="Rectangle 1"/>
          <p:cNvSpPr>
            <a:spLocks noChangeArrowheads="1"/>
          </p:cNvSpPr>
          <p:nvPr/>
        </p:nvSpPr>
        <p:spPr bwMode="auto">
          <a:xfrm>
            <a:off x="1331764" y="1916113"/>
            <a:ext cx="4824412" cy="432117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endParaRPr lang="zh-CN" altLang="en-US" sz="1800"/>
          </a:p>
        </p:txBody>
      </p:sp>
      <p:sp>
        <p:nvSpPr>
          <p:cNvPr id="15364" name="Line 3"/>
          <p:cNvSpPr>
            <a:spLocks noChangeShapeType="1"/>
          </p:cNvSpPr>
          <p:nvPr/>
        </p:nvSpPr>
        <p:spPr bwMode="auto">
          <a:xfrm>
            <a:off x="1331764" y="5300663"/>
            <a:ext cx="48244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 name="Rectangle 4"/>
          <p:cNvSpPr>
            <a:spLocks noChangeArrowheads="1"/>
          </p:cNvSpPr>
          <p:nvPr/>
        </p:nvSpPr>
        <p:spPr bwMode="auto">
          <a:xfrm>
            <a:off x="1331763" y="4292600"/>
            <a:ext cx="4248696" cy="10080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endParaRPr lang="zh-CN" altLang="en-US" sz="1800"/>
          </a:p>
        </p:txBody>
      </p:sp>
      <p:sp>
        <p:nvSpPr>
          <p:cNvPr id="15366" name="Line 5"/>
          <p:cNvSpPr>
            <a:spLocks noChangeShapeType="1"/>
          </p:cNvSpPr>
          <p:nvPr/>
        </p:nvSpPr>
        <p:spPr bwMode="auto">
          <a:xfrm flipV="1">
            <a:off x="3204195" y="3141663"/>
            <a:ext cx="0" cy="11509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7" name="Line 6"/>
          <p:cNvSpPr>
            <a:spLocks noChangeShapeType="1"/>
          </p:cNvSpPr>
          <p:nvPr/>
        </p:nvSpPr>
        <p:spPr bwMode="auto">
          <a:xfrm>
            <a:off x="3204195" y="3141663"/>
            <a:ext cx="26642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8" name="Line 7"/>
          <p:cNvSpPr>
            <a:spLocks noChangeShapeType="1"/>
          </p:cNvSpPr>
          <p:nvPr/>
        </p:nvSpPr>
        <p:spPr bwMode="auto">
          <a:xfrm>
            <a:off x="5868491" y="3141663"/>
            <a:ext cx="0" cy="2159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9" name="Text Box 8"/>
          <p:cNvSpPr txBox="1">
            <a:spLocks noChangeArrowheads="1"/>
          </p:cNvSpPr>
          <p:nvPr/>
        </p:nvSpPr>
        <p:spPr bwMode="auto">
          <a:xfrm>
            <a:off x="2247602" y="5492750"/>
            <a:ext cx="3044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r>
              <a:rPr lang="zh-CN" altLang="en-US" sz="2800" dirty="0">
                <a:latin typeface="Arial Black" pitchFamily="34" charset="0"/>
              </a:rPr>
              <a:t>硬   件</a:t>
            </a:r>
          </a:p>
        </p:txBody>
      </p:sp>
      <p:sp>
        <p:nvSpPr>
          <p:cNvPr id="15370" name="Text Box 9"/>
          <p:cNvSpPr txBox="1">
            <a:spLocks noChangeArrowheads="1"/>
          </p:cNvSpPr>
          <p:nvPr/>
        </p:nvSpPr>
        <p:spPr bwMode="auto">
          <a:xfrm>
            <a:off x="1836043" y="4581525"/>
            <a:ext cx="3044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r>
              <a:rPr lang="zh-CN" altLang="en-US" sz="2800" dirty="0">
                <a:latin typeface="Arial Black" pitchFamily="34" charset="0"/>
              </a:rPr>
              <a:t>系统软件</a:t>
            </a:r>
          </a:p>
        </p:txBody>
      </p:sp>
      <p:sp>
        <p:nvSpPr>
          <p:cNvPr id="15371" name="Text Box 10"/>
          <p:cNvSpPr txBox="1">
            <a:spLocks noChangeArrowheads="1"/>
          </p:cNvSpPr>
          <p:nvPr/>
        </p:nvSpPr>
        <p:spPr bwMode="auto">
          <a:xfrm>
            <a:off x="2895674" y="3500438"/>
            <a:ext cx="30448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r>
              <a:rPr lang="zh-CN" altLang="en-US" sz="2800" dirty="0">
                <a:latin typeface="Arial Black" pitchFamily="34" charset="0"/>
              </a:rPr>
              <a:t>支撑软件</a:t>
            </a:r>
          </a:p>
        </p:txBody>
      </p:sp>
      <p:sp>
        <p:nvSpPr>
          <p:cNvPr id="15372" name="Text Box 11"/>
          <p:cNvSpPr txBox="1">
            <a:spLocks noChangeArrowheads="1"/>
          </p:cNvSpPr>
          <p:nvPr/>
        </p:nvSpPr>
        <p:spPr bwMode="auto">
          <a:xfrm>
            <a:off x="2390800" y="2276475"/>
            <a:ext cx="25415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r>
              <a:rPr lang="zh-CN" altLang="en-US" sz="2800" dirty="0">
                <a:latin typeface="Arial Black" pitchFamily="34" charset="0"/>
              </a:rPr>
              <a:t>应用软件</a:t>
            </a:r>
          </a:p>
        </p:txBody>
      </p:sp>
      <p:sp>
        <p:nvSpPr>
          <p:cNvPr id="2" name="TextBox 1"/>
          <p:cNvSpPr txBox="1"/>
          <p:nvPr/>
        </p:nvSpPr>
        <p:spPr bwMode="auto">
          <a:xfrm>
            <a:off x="6372200" y="2924944"/>
            <a:ext cx="2736304" cy="1200329"/>
          </a:xfrm>
          <a:prstGeom prst="rect">
            <a:avLst/>
          </a:prstGeom>
          <a:solidFill>
            <a:schemeClr val="bg2">
              <a:lumMod val="75000"/>
            </a:schemeClr>
          </a:solidFill>
          <a:ln>
            <a:noFill/>
          </a:ln>
          <a:effectLst/>
          <a:extLst/>
        </p:spPr>
        <p:txBody>
          <a:bodyPr wrap="square" rtlCol="0">
            <a:spAutoFit/>
          </a:bodyPr>
          <a:lstStyle/>
          <a:p>
            <a:pPr marL="342900" indent="-342900" algn="l" eaLnBrk="1" hangingPunct="1">
              <a:lnSpc>
                <a:spcPct val="90000"/>
              </a:lnSpc>
              <a:buFont typeface="Arial" panose="020B0604020202020204" pitchFamily="34" charset="0"/>
              <a:buChar char="•"/>
            </a:pPr>
            <a:r>
              <a:rPr lang="zh-CN" altLang="en-US" sz="2000" dirty="0" smtClean="0">
                <a:effectLst>
                  <a:outerShdw blurRad="38100" dist="38100" dir="2700000" algn="tl">
                    <a:srgbClr val="000000">
                      <a:alpha val="43137"/>
                    </a:srgbClr>
                  </a:outerShdw>
                </a:effectLst>
              </a:rPr>
              <a:t>为了提高灵活性，这里开了一些小口子，但这些口子越来越小！</a:t>
            </a:r>
          </a:p>
        </p:txBody>
      </p:sp>
      <p:cxnSp>
        <p:nvCxnSpPr>
          <p:cNvPr id="4" name="直接箭头连接符 3"/>
          <p:cNvCxnSpPr/>
          <p:nvPr/>
        </p:nvCxnSpPr>
        <p:spPr bwMode="auto">
          <a:xfrm flipH="1">
            <a:off x="5724128" y="3429000"/>
            <a:ext cx="1080120" cy="1671638"/>
          </a:xfrm>
          <a:prstGeom prst="straightConnector1">
            <a:avLst/>
          </a:prstGeom>
          <a:noFill/>
          <a:ln w="9525"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箭头连接符 15"/>
          <p:cNvCxnSpPr/>
          <p:nvPr/>
        </p:nvCxnSpPr>
        <p:spPr bwMode="auto">
          <a:xfrm flipH="1">
            <a:off x="6012160" y="3429000"/>
            <a:ext cx="792088" cy="1671539"/>
          </a:xfrm>
          <a:prstGeom prst="straightConnector1">
            <a:avLst/>
          </a:prstGeom>
          <a:noFill/>
          <a:ln w="9525"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eaLnBrk="1" hangingPunct="1">
              <a:defRPr/>
            </a:pPr>
            <a:r>
              <a:rPr lang="zh-CN" altLang="en-US" smtClean="0"/>
              <a:t>虚拟机</a:t>
            </a:r>
          </a:p>
        </p:txBody>
      </p:sp>
      <p:sp>
        <p:nvSpPr>
          <p:cNvPr id="220163" name="Rectangle 3"/>
          <p:cNvSpPr>
            <a:spLocks noGrp="1" noChangeArrowheads="1"/>
          </p:cNvSpPr>
          <p:nvPr>
            <p:ph type="body" idx="1"/>
          </p:nvPr>
        </p:nvSpPr>
        <p:spPr>
          <a:xfrm>
            <a:off x="457200" y="1600200"/>
            <a:ext cx="8229600" cy="4997450"/>
          </a:xfrm>
        </p:spPr>
        <p:txBody>
          <a:bodyPr>
            <a:normAutofit fontScale="85000" lnSpcReduction="20000"/>
          </a:bodyPr>
          <a:lstStyle/>
          <a:p>
            <a:pPr eaLnBrk="1" hangingPunct="1">
              <a:lnSpc>
                <a:spcPct val="120000"/>
              </a:lnSpc>
              <a:defRPr/>
            </a:pPr>
            <a:r>
              <a:rPr lang="zh-CN" altLang="en-US" dirty="0" smtClean="0"/>
              <a:t>由硬件构成的计算机常常被称为</a:t>
            </a:r>
            <a:r>
              <a:rPr lang="zh-CN" altLang="en-US" dirty="0" smtClean="0">
                <a:latin typeface="Arial"/>
              </a:rPr>
              <a:t>“</a:t>
            </a:r>
            <a:r>
              <a:rPr lang="zh-CN" altLang="en-US" dirty="0" smtClean="0">
                <a:solidFill>
                  <a:schemeClr val="folHlink"/>
                </a:solidFill>
              </a:rPr>
              <a:t>裸机</a:t>
            </a:r>
            <a:r>
              <a:rPr lang="zh-CN" altLang="en-US" dirty="0" smtClean="0">
                <a:latin typeface="Arial"/>
              </a:rPr>
              <a:t>”</a:t>
            </a:r>
            <a:r>
              <a:rPr lang="zh-CN" altLang="en-US" dirty="0" smtClean="0"/>
              <a:t>。</a:t>
            </a:r>
            <a:endParaRPr lang="en-US" altLang="zh-CN" dirty="0" smtClean="0"/>
          </a:p>
          <a:p>
            <a:pPr eaLnBrk="1" hangingPunct="1">
              <a:lnSpc>
                <a:spcPct val="120000"/>
              </a:lnSpc>
              <a:defRPr/>
            </a:pPr>
            <a:r>
              <a:rPr lang="zh-CN" altLang="en-US" dirty="0" smtClean="0"/>
              <a:t>在</a:t>
            </a:r>
            <a:r>
              <a:rPr lang="zh-CN" altLang="en-US" dirty="0" smtClean="0">
                <a:latin typeface="Arial"/>
              </a:rPr>
              <a:t>“</a:t>
            </a:r>
            <a:r>
              <a:rPr lang="zh-CN" altLang="en-US" dirty="0" smtClean="0"/>
              <a:t>裸机</a:t>
            </a:r>
            <a:r>
              <a:rPr lang="zh-CN" altLang="en-US" dirty="0" smtClean="0">
                <a:latin typeface="Arial"/>
              </a:rPr>
              <a:t>”</a:t>
            </a:r>
            <a:r>
              <a:rPr lang="zh-CN" altLang="en-US" dirty="0" smtClean="0"/>
              <a:t>之上，每加上一层软件就得到了一个功能更强的计算机－－</a:t>
            </a:r>
            <a:r>
              <a:rPr lang="zh-CN" altLang="en-US" dirty="0" smtClean="0">
                <a:latin typeface="Arial"/>
              </a:rPr>
              <a:t>“</a:t>
            </a:r>
            <a:r>
              <a:rPr lang="zh-CN" altLang="en-US" dirty="0" smtClean="0">
                <a:solidFill>
                  <a:srgbClr val="FFCC66"/>
                </a:solidFill>
              </a:rPr>
              <a:t>虚拟机</a:t>
            </a:r>
            <a:r>
              <a:rPr lang="zh-CN" altLang="en-US" dirty="0" smtClean="0">
                <a:latin typeface="Arial"/>
              </a:rPr>
              <a:t>”</a:t>
            </a:r>
            <a:r>
              <a:rPr lang="zh-CN" altLang="en-US" dirty="0" smtClean="0"/>
              <a:t>。例如，</a:t>
            </a:r>
          </a:p>
          <a:p>
            <a:pPr lvl="1" eaLnBrk="1" hangingPunct="1">
              <a:lnSpc>
                <a:spcPct val="120000"/>
              </a:lnSpc>
              <a:defRPr/>
            </a:pPr>
            <a:r>
              <a:rPr lang="zh-CN" altLang="en-US" dirty="0" smtClean="0"/>
              <a:t>硬件加上操作系统就构成了最基本的虚拟机。</a:t>
            </a:r>
          </a:p>
          <a:p>
            <a:pPr lvl="1" eaLnBrk="1" hangingPunct="1">
              <a:lnSpc>
                <a:spcPct val="120000"/>
              </a:lnSpc>
              <a:defRPr/>
            </a:pPr>
            <a:r>
              <a:rPr lang="zh-CN" altLang="en-US" dirty="0" smtClean="0"/>
              <a:t>硬件构成的裸机只能识别用机器语言表示的指令，在加上了</a:t>
            </a:r>
            <a:r>
              <a:rPr lang="en-US" altLang="zh-CN" dirty="0" smtClean="0"/>
              <a:t>C/C++</a:t>
            </a:r>
            <a:r>
              <a:rPr lang="zh-CN" altLang="en-US" dirty="0" smtClean="0"/>
              <a:t>的编译程序之后，则这个虚拟机就能执行由</a:t>
            </a:r>
            <a:r>
              <a:rPr lang="en-US" altLang="zh-CN" dirty="0" smtClean="0"/>
              <a:t>C/C++</a:t>
            </a:r>
            <a:r>
              <a:rPr lang="zh-CN" altLang="en-US" dirty="0" smtClean="0"/>
              <a:t>语言所表示的指令（语句）了。</a:t>
            </a:r>
            <a:endParaRPr lang="en-US" altLang="zh-CN" dirty="0" smtClean="0"/>
          </a:p>
          <a:p>
            <a:pPr eaLnBrk="1" hangingPunct="1">
              <a:lnSpc>
                <a:spcPct val="120000"/>
              </a:lnSpc>
              <a:defRPr/>
            </a:pPr>
            <a:r>
              <a:rPr lang="zh-CN" altLang="en-US" dirty="0"/>
              <a:t>目前，虚拟机又有新的含义</a:t>
            </a:r>
            <a:r>
              <a:rPr lang="zh-CN" altLang="en-US" dirty="0" smtClean="0"/>
              <a:t>：</a:t>
            </a:r>
            <a:endParaRPr lang="en-US" altLang="zh-CN" dirty="0" smtClean="0"/>
          </a:p>
          <a:p>
            <a:pPr lvl="1" eaLnBrk="1" hangingPunct="1">
              <a:lnSpc>
                <a:spcPct val="120000"/>
              </a:lnSpc>
              <a:defRPr/>
            </a:pPr>
            <a:r>
              <a:rPr lang="zh-CN" altLang="en-US" dirty="0" smtClean="0"/>
              <a:t>指</a:t>
            </a:r>
            <a:r>
              <a:rPr lang="zh-CN" altLang="en-US" dirty="0"/>
              <a:t>通过</a:t>
            </a:r>
            <a:r>
              <a:rPr lang="zh-CN" altLang="en-US" dirty="0">
                <a:solidFill>
                  <a:srgbClr val="FFCC66"/>
                </a:solidFill>
              </a:rPr>
              <a:t>软件模拟</a:t>
            </a:r>
            <a:r>
              <a:rPr lang="zh-CN" altLang="en-US" dirty="0"/>
              <a:t>的具有</a:t>
            </a:r>
            <a:r>
              <a:rPr lang="zh-CN" altLang="en-US" dirty="0">
                <a:solidFill>
                  <a:srgbClr val="FFCC66"/>
                </a:solidFill>
              </a:rPr>
              <a:t>完整硬件系统功能</a:t>
            </a:r>
            <a:r>
              <a:rPr lang="zh-CN" altLang="en-US" dirty="0"/>
              <a:t>的计算机系统，它运行在一台</a:t>
            </a:r>
            <a:r>
              <a:rPr lang="zh-CN" altLang="en-US" dirty="0">
                <a:solidFill>
                  <a:srgbClr val="FFC000"/>
                </a:solidFill>
              </a:rPr>
              <a:t>宿主机</a:t>
            </a:r>
            <a:r>
              <a:rPr lang="zh-CN" altLang="en-US" dirty="0" smtClean="0"/>
              <a:t>上。</a:t>
            </a:r>
            <a:endParaRPr lang="en-US" altLang="zh-CN" dirty="0" smtClean="0"/>
          </a:p>
          <a:p>
            <a:pPr lvl="1" eaLnBrk="1" hangingPunct="1">
              <a:lnSpc>
                <a:spcPct val="120000"/>
              </a:lnSpc>
              <a:defRPr/>
            </a:pPr>
            <a:r>
              <a:rPr lang="en-US" altLang="zh-CN" dirty="0" err="1" smtClean="0"/>
              <a:t>Vmware</a:t>
            </a:r>
            <a:r>
              <a:rPr lang="zh-CN" altLang="en-US" dirty="0"/>
              <a:t>，</a:t>
            </a:r>
            <a:r>
              <a:rPr lang="en-US" altLang="zh-CN" dirty="0" err="1"/>
              <a:t>VirtualBox</a:t>
            </a:r>
            <a:r>
              <a:rPr lang="zh-CN" altLang="en-US" dirty="0"/>
              <a:t>，</a:t>
            </a:r>
            <a:r>
              <a:rPr lang="en-US" altLang="zh-CN" dirty="0"/>
              <a:t>Virtual pc</a:t>
            </a:r>
            <a:r>
              <a:rPr lang="zh-CN" altLang="en-US" dirty="0"/>
              <a:t>等</a:t>
            </a:r>
            <a:r>
              <a:rPr lang="zh-CN" altLang="en-US" dirty="0" smtClean="0"/>
              <a:t>虚拟机</a:t>
            </a:r>
            <a:r>
              <a:rPr lang="zh-CN" altLang="en-US" dirty="0"/>
              <a:t>软件</a:t>
            </a:r>
            <a:r>
              <a:rPr lang="zh-CN" altLang="en-US"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4763"/>
            <a:ext cx="9305926" cy="6867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2" name="TextBox 1"/>
          <p:cNvSpPr txBox="1"/>
          <p:nvPr/>
        </p:nvSpPr>
        <p:spPr bwMode="auto">
          <a:xfrm>
            <a:off x="827088" y="1196975"/>
            <a:ext cx="1262062" cy="479425"/>
          </a:xfrm>
          <a:prstGeom prst="rect">
            <a:avLst/>
          </a:prstGeom>
          <a:solidFill>
            <a:schemeClr val="accent1"/>
          </a:solidFill>
          <a:ln>
            <a:solidFill>
              <a:schemeClr val="accent1"/>
            </a:solidFill>
          </a:ln>
          <a:effectLst/>
          <a:extLst/>
        </p:spPr>
        <p:txBody>
          <a:bodyPr wrap="none">
            <a:spAutoFit/>
          </a:bodyPr>
          <a:lstStyle/>
          <a:p>
            <a:pPr>
              <a:lnSpc>
                <a:spcPct val="90000"/>
              </a:lnSpc>
              <a:defRPr/>
            </a:pPr>
            <a:r>
              <a:rPr lang="zh-CN" altLang="en-US" sz="2800">
                <a:solidFill>
                  <a:srgbClr val="FF0000"/>
                </a:solidFill>
                <a:effectLst>
                  <a:outerShdw blurRad="38100" dist="38100" dir="2700000" algn="tl">
                    <a:srgbClr val="000000">
                      <a:alpha val="43137"/>
                    </a:srgbClr>
                  </a:outerShdw>
                </a:effectLst>
              </a:rPr>
              <a:t>宿主机</a:t>
            </a:r>
          </a:p>
        </p:txBody>
      </p:sp>
      <p:sp>
        <p:nvSpPr>
          <p:cNvPr id="4" name="TextBox 3"/>
          <p:cNvSpPr txBox="1"/>
          <p:nvPr/>
        </p:nvSpPr>
        <p:spPr bwMode="auto">
          <a:xfrm>
            <a:off x="5399088" y="1941513"/>
            <a:ext cx="1260475" cy="479425"/>
          </a:xfrm>
          <a:prstGeom prst="rect">
            <a:avLst/>
          </a:prstGeom>
          <a:solidFill>
            <a:schemeClr val="accent1"/>
          </a:solidFill>
          <a:ln>
            <a:solidFill>
              <a:schemeClr val="accent1"/>
            </a:solidFill>
          </a:ln>
          <a:effectLst/>
          <a:extLst/>
        </p:spPr>
        <p:txBody>
          <a:bodyPr wrap="none">
            <a:spAutoFit/>
          </a:bodyPr>
          <a:lstStyle/>
          <a:p>
            <a:pPr>
              <a:lnSpc>
                <a:spcPct val="90000"/>
              </a:lnSpc>
              <a:defRPr/>
            </a:pPr>
            <a:r>
              <a:rPr lang="zh-CN" altLang="en-US" sz="2800">
                <a:solidFill>
                  <a:srgbClr val="FF0000"/>
                </a:solidFill>
                <a:effectLst>
                  <a:outerShdw blurRad="38100" dist="38100" dir="2700000" algn="tl">
                    <a:srgbClr val="000000">
                      <a:alpha val="43137"/>
                    </a:srgbClr>
                  </a:outerShdw>
                </a:effectLst>
              </a:rPr>
              <a:t>虚拟机</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457200" y="44450"/>
            <a:ext cx="8229600" cy="1139825"/>
          </a:xfrm>
        </p:spPr>
        <p:txBody>
          <a:bodyPr/>
          <a:lstStyle/>
          <a:p>
            <a:pPr eaLnBrk="1" hangingPunct="1">
              <a:defRPr/>
            </a:pPr>
            <a:r>
              <a:rPr lang="zh-CN" altLang="en-US" smtClean="0"/>
              <a:t>计算机中的信息表示</a:t>
            </a:r>
          </a:p>
        </p:txBody>
      </p:sp>
      <p:sp>
        <p:nvSpPr>
          <p:cNvPr id="203779" name="Rectangle 3"/>
          <p:cNvSpPr>
            <a:spLocks noGrp="1" noChangeArrowheads="1"/>
          </p:cNvSpPr>
          <p:nvPr>
            <p:ph type="body" idx="1"/>
          </p:nvPr>
        </p:nvSpPr>
        <p:spPr>
          <a:xfrm>
            <a:off x="457200" y="1484313"/>
            <a:ext cx="8229600" cy="4968875"/>
          </a:xfrm>
        </p:spPr>
        <p:txBody>
          <a:bodyPr/>
          <a:lstStyle/>
          <a:p>
            <a:pPr eaLnBrk="1" hangingPunct="1">
              <a:lnSpc>
                <a:spcPct val="90000"/>
              </a:lnSpc>
              <a:defRPr/>
            </a:pPr>
            <a:r>
              <a:rPr lang="zh-CN" altLang="en-US" sz="2800" dirty="0"/>
              <a:t>计算机中的信息包括</a:t>
            </a:r>
            <a:r>
              <a:rPr lang="zh-CN" altLang="en-US" sz="2800" dirty="0" smtClean="0"/>
              <a:t>：</a:t>
            </a:r>
            <a:endParaRPr lang="en-US" altLang="zh-CN" sz="2800" dirty="0" smtClean="0"/>
          </a:p>
          <a:p>
            <a:pPr lvl="1" eaLnBrk="1" hangingPunct="1">
              <a:lnSpc>
                <a:spcPct val="90000"/>
              </a:lnSpc>
              <a:defRPr/>
            </a:pPr>
            <a:r>
              <a:rPr lang="zh-CN" altLang="en-US" sz="2400" dirty="0" smtClean="0"/>
              <a:t>指令</a:t>
            </a:r>
            <a:endParaRPr lang="en-US" altLang="zh-CN" sz="2400" dirty="0" smtClean="0"/>
          </a:p>
          <a:p>
            <a:pPr lvl="1" eaLnBrk="1" hangingPunct="1">
              <a:lnSpc>
                <a:spcPct val="90000"/>
              </a:lnSpc>
              <a:defRPr/>
            </a:pPr>
            <a:r>
              <a:rPr lang="zh-CN" altLang="en-US" sz="2400" dirty="0" smtClean="0"/>
              <a:t>数据</a:t>
            </a:r>
            <a:endParaRPr lang="en-US" altLang="zh-CN" sz="2400" dirty="0" smtClean="0"/>
          </a:p>
          <a:p>
            <a:pPr lvl="1" eaLnBrk="1" hangingPunct="1">
              <a:lnSpc>
                <a:spcPct val="90000"/>
              </a:lnSpc>
              <a:defRPr/>
            </a:pPr>
            <a:r>
              <a:rPr lang="zh-CN" altLang="en-US" sz="2400" dirty="0" smtClean="0"/>
              <a:t>地址</a:t>
            </a:r>
            <a:endParaRPr lang="zh-CN" altLang="en-US" sz="2400" dirty="0"/>
          </a:p>
          <a:p>
            <a:pPr eaLnBrk="1" hangingPunct="1">
              <a:lnSpc>
                <a:spcPct val="90000"/>
              </a:lnSpc>
              <a:defRPr/>
            </a:pPr>
            <a:r>
              <a:rPr lang="zh-CN" altLang="en-US" sz="2800" dirty="0" smtClean="0"/>
              <a:t>在计算机中，任何信息都是用 </a:t>
            </a:r>
            <a:r>
              <a:rPr lang="zh-CN" altLang="en-US" sz="2800" dirty="0" smtClean="0">
                <a:latin typeface="Arial"/>
              </a:rPr>
              <a:t>“</a:t>
            </a:r>
            <a:r>
              <a:rPr lang="en-US" altLang="zh-CN" sz="2800" dirty="0" smtClean="0"/>
              <a:t>0</a:t>
            </a:r>
            <a:r>
              <a:rPr lang="en-US" altLang="zh-CN" sz="2800" dirty="0" smtClean="0">
                <a:latin typeface="Arial"/>
              </a:rPr>
              <a:t>”</a:t>
            </a:r>
            <a:r>
              <a:rPr lang="zh-CN" altLang="en-US" sz="2800" dirty="0" smtClean="0"/>
              <a:t>和</a:t>
            </a:r>
            <a:r>
              <a:rPr lang="zh-CN" altLang="en-US" sz="2800" dirty="0" smtClean="0">
                <a:latin typeface="Arial"/>
              </a:rPr>
              <a:t>“</a:t>
            </a:r>
            <a:r>
              <a:rPr lang="en-US" altLang="zh-CN" sz="2800" dirty="0" smtClean="0"/>
              <a:t>1</a:t>
            </a:r>
            <a:r>
              <a:rPr lang="en-US" altLang="zh-CN" sz="2800" dirty="0" smtClean="0">
                <a:latin typeface="Arial"/>
              </a:rPr>
              <a:t>”</a:t>
            </a:r>
            <a:r>
              <a:rPr lang="zh-CN" altLang="en-US" sz="2800" dirty="0" smtClean="0">
                <a:latin typeface="Arial"/>
              </a:rPr>
              <a:t>的序列</a:t>
            </a:r>
            <a:r>
              <a:rPr lang="zh-CN" altLang="en-US" sz="2800" dirty="0" smtClean="0"/>
              <a:t>来表示的，</a:t>
            </a:r>
            <a:r>
              <a:rPr lang="zh-CN" altLang="en-US" sz="2800" dirty="0">
                <a:latin typeface="Arial"/>
              </a:rPr>
              <a:t> 它们</a:t>
            </a:r>
            <a:r>
              <a:rPr lang="zh-CN" altLang="en-US" sz="2800" dirty="0" smtClean="0"/>
              <a:t>对应着电器设备的两个稳定状态：</a:t>
            </a:r>
            <a:endParaRPr lang="en-US" altLang="zh-CN" sz="2800" dirty="0" smtClean="0"/>
          </a:p>
          <a:p>
            <a:pPr lvl="1" eaLnBrk="1" hangingPunct="1">
              <a:lnSpc>
                <a:spcPct val="90000"/>
              </a:lnSpc>
              <a:defRPr/>
            </a:pPr>
            <a:r>
              <a:rPr lang="zh-CN" altLang="en-US" sz="2400" dirty="0" smtClean="0"/>
              <a:t>开关的关</a:t>
            </a:r>
            <a:r>
              <a:rPr lang="en-US" altLang="zh-CN" sz="2400" dirty="0" smtClean="0"/>
              <a:t>/</a:t>
            </a:r>
            <a:r>
              <a:rPr lang="zh-CN" altLang="en-US" sz="2400" dirty="0"/>
              <a:t>开</a:t>
            </a:r>
            <a:endParaRPr lang="en-US" altLang="zh-CN" sz="2400" dirty="0" smtClean="0"/>
          </a:p>
          <a:p>
            <a:pPr lvl="1" eaLnBrk="1" hangingPunct="1">
              <a:lnSpc>
                <a:spcPct val="90000"/>
              </a:lnSpc>
              <a:defRPr/>
            </a:pPr>
            <a:r>
              <a:rPr lang="zh-CN" altLang="en-US" sz="2400" dirty="0" smtClean="0"/>
              <a:t>电压的低</a:t>
            </a:r>
            <a:r>
              <a:rPr lang="en-US" altLang="zh-CN" sz="2400" dirty="0" smtClean="0"/>
              <a:t>/</a:t>
            </a:r>
            <a:r>
              <a:rPr lang="zh-CN" altLang="en-US" sz="2400" dirty="0"/>
              <a:t>高</a:t>
            </a:r>
            <a:endParaRPr lang="en-US" altLang="zh-CN" sz="2400" dirty="0" smtClean="0"/>
          </a:p>
          <a:p>
            <a:pPr lvl="1" eaLnBrk="1" hangingPunct="1">
              <a:lnSpc>
                <a:spcPct val="90000"/>
              </a:lnSpc>
              <a:defRPr/>
            </a:pPr>
            <a:r>
              <a:rPr lang="zh-CN" altLang="en-US" sz="2400" dirty="0" smtClean="0"/>
              <a:t>电流的</a:t>
            </a:r>
            <a:r>
              <a:rPr lang="zh-CN" altLang="en-US" sz="2400" dirty="0"/>
              <a:t>小</a:t>
            </a:r>
            <a:r>
              <a:rPr lang="en-US" altLang="zh-CN" sz="2400" dirty="0" smtClean="0"/>
              <a:t>/</a:t>
            </a:r>
            <a:r>
              <a:rPr lang="zh-CN" altLang="en-US" sz="2400" dirty="0" smtClean="0"/>
              <a:t>大</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信息单位</a:t>
            </a:r>
            <a:endParaRPr lang="zh-CN" altLang="en-US" dirty="0"/>
          </a:p>
        </p:txBody>
      </p:sp>
      <p:sp>
        <p:nvSpPr>
          <p:cNvPr id="3" name="内容占位符 2"/>
          <p:cNvSpPr>
            <a:spLocks noGrp="1"/>
          </p:cNvSpPr>
          <p:nvPr>
            <p:ph idx="1"/>
          </p:nvPr>
        </p:nvSpPr>
        <p:spPr/>
        <p:txBody>
          <a:bodyPr/>
          <a:lstStyle/>
          <a:p>
            <a:pPr eaLnBrk="1" hangingPunct="1">
              <a:lnSpc>
                <a:spcPct val="90000"/>
              </a:lnSpc>
              <a:defRPr/>
            </a:pPr>
            <a:r>
              <a:rPr lang="zh-CN" altLang="en-US" sz="2800" dirty="0"/>
              <a:t>计算机中的信息单位包括：</a:t>
            </a:r>
          </a:p>
          <a:p>
            <a:pPr lvl="1" eaLnBrk="1" hangingPunct="1">
              <a:lnSpc>
                <a:spcPct val="90000"/>
              </a:lnSpc>
              <a:defRPr/>
            </a:pPr>
            <a:r>
              <a:rPr lang="zh-CN" altLang="en-US" sz="2400" dirty="0"/>
              <a:t>一个</a:t>
            </a:r>
            <a:r>
              <a:rPr lang="zh-CN" altLang="en-US" sz="2400" dirty="0">
                <a:latin typeface="Arial"/>
              </a:rPr>
              <a:t>“</a:t>
            </a:r>
            <a:r>
              <a:rPr lang="en-US" altLang="zh-CN" sz="2400" dirty="0"/>
              <a:t>0</a:t>
            </a:r>
            <a:r>
              <a:rPr lang="en-US" altLang="zh-CN" sz="2400" dirty="0">
                <a:latin typeface="Arial"/>
              </a:rPr>
              <a:t>”</a:t>
            </a:r>
            <a:r>
              <a:rPr lang="zh-CN" altLang="en-US" sz="2400" dirty="0"/>
              <a:t>或</a:t>
            </a:r>
            <a:r>
              <a:rPr lang="zh-CN" altLang="en-US" sz="2400" dirty="0">
                <a:latin typeface="Arial"/>
              </a:rPr>
              <a:t>“</a:t>
            </a:r>
            <a:r>
              <a:rPr lang="en-US" altLang="zh-CN" sz="2400" dirty="0"/>
              <a:t>1</a:t>
            </a:r>
            <a:r>
              <a:rPr lang="en-US" altLang="zh-CN" sz="2400" dirty="0">
                <a:latin typeface="Arial"/>
              </a:rPr>
              <a:t>”</a:t>
            </a:r>
            <a:r>
              <a:rPr lang="zh-CN" altLang="en-US" sz="2400" dirty="0"/>
              <a:t>称为一个</a:t>
            </a:r>
            <a:r>
              <a:rPr lang="zh-CN" altLang="en-US" sz="2400" b="1" i="1" dirty="0">
                <a:solidFill>
                  <a:schemeClr val="folHlink"/>
                </a:solidFill>
              </a:rPr>
              <a:t>二进制位</a:t>
            </a:r>
            <a:r>
              <a:rPr lang="zh-CN" altLang="en-US" sz="2400" dirty="0"/>
              <a:t>（</a:t>
            </a:r>
            <a:r>
              <a:rPr lang="en-US" altLang="zh-CN" sz="2400" dirty="0" smtClean="0"/>
              <a:t>bit</a:t>
            </a:r>
            <a:r>
              <a:rPr lang="zh-CN" altLang="en-US" sz="2400" dirty="0" smtClean="0"/>
              <a:t>，</a:t>
            </a:r>
            <a:r>
              <a:rPr lang="en-US" altLang="zh-CN" sz="2400" dirty="0" smtClean="0">
                <a:solidFill>
                  <a:srgbClr val="FFC000"/>
                </a:solidFill>
              </a:rPr>
              <a:t>b</a:t>
            </a:r>
            <a:r>
              <a:rPr lang="zh-CN" altLang="en-US" sz="2400" dirty="0" smtClean="0"/>
              <a:t>）</a:t>
            </a:r>
            <a:endParaRPr lang="zh-CN" altLang="en-US" sz="2400" dirty="0"/>
          </a:p>
          <a:p>
            <a:pPr lvl="1" eaLnBrk="1" hangingPunct="1">
              <a:lnSpc>
                <a:spcPct val="90000"/>
              </a:lnSpc>
              <a:defRPr/>
            </a:pPr>
            <a:r>
              <a:rPr lang="en-US" altLang="zh-CN" sz="2400" dirty="0"/>
              <a:t>8</a:t>
            </a:r>
            <a:r>
              <a:rPr lang="zh-CN" altLang="en-US" sz="2400" dirty="0"/>
              <a:t>个二进制位称为一个</a:t>
            </a:r>
            <a:r>
              <a:rPr lang="zh-CN" altLang="en-US" sz="2400" b="1" i="1" dirty="0">
                <a:solidFill>
                  <a:schemeClr val="folHlink"/>
                </a:solidFill>
              </a:rPr>
              <a:t>字节</a:t>
            </a:r>
            <a:r>
              <a:rPr lang="zh-CN" altLang="en-US" sz="2400" dirty="0"/>
              <a:t>（</a:t>
            </a:r>
            <a:r>
              <a:rPr lang="en-US" altLang="zh-CN" sz="2400" dirty="0" smtClean="0"/>
              <a:t>Byte</a:t>
            </a:r>
            <a:r>
              <a:rPr lang="zh-CN" altLang="en-US" sz="2400" dirty="0" smtClean="0"/>
              <a:t>，</a:t>
            </a:r>
            <a:r>
              <a:rPr lang="en-US" altLang="zh-CN" sz="2400" dirty="0" smtClean="0">
                <a:solidFill>
                  <a:srgbClr val="FFC000"/>
                </a:solidFill>
              </a:rPr>
              <a:t>B</a:t>
            </a:r>
            <a:r>
              <a:rPr lang="zh-CN" altLang="en-US" sz="2400" dirty="0" smtClean="0"/>
              <a:t>）</a:t>
            </a:r>
            <a:endParaRPr lang="zh-CN" altLang="en-US" sz="2400" dirty="0"/>
          </a:p>
          <a:p>
            <a:pPr lvl="1" eaLnBrk="1" hangingPunct="1">
              <a:lnSpc>
                <a:spcPct val="90000"/>
              </a:lnSpc>
              <a:defRPr/>
            </a:pPr>
            <a:r>
              <a:rPr lang="en-US" altLang="zh-CN" sz="2400" dirty="0"/>
              <a:t>1024</a:t>
            </a:r>
            <a:r>
              <a:rPr lang="zh-CN" altLang="en-US" sz="2400" dirty="0" smtClean="0"/>
              <a:t>个字节称为</a:t>
            </a:r>
            <a:r>
              <a:rPr lang="zh-CN" altLang="en-US" sz="2400" dirty="0"/>
              <a:t>一</a:t>
            </a:r>
            <a:r>
              <a:rPr lang="zh-CN" altLang="en-US" sz="2400" dirty="0">
                <a:solidFill>
                  <a:schemeClr val="folHlink"/>
                </a:solidFill>
              </a:rPr>
              <a:t>千字节</a:t>
            </a:r>
            <a:r>
              <a:rPr lang="zh-CN" altLang="en-US" sz="2400" dirty="0"/>
              <a:t>（</a:t>
            </a:r>
            <a:r>
              <a:rPr lang="en-US" altLang="zh-CN" sz="2400" dirty="0" err="1"/>
              <a:t>KiloByte</a:t>
            </a:r>
            <a:r>
              <a:rPr lang="en-US" altLang="zh-CN" sz="2400" dirty="0"/>
              <a:t> </a:t>
            </a:r>
            <a:r>
              <a:rPr lang="zh-CN" altLang="en-US" sz="2400" dirty="0"/>
              <a:t>，</a:t>
            </a:r>
            <a:r>
              <a:rPr lang="en-US" altLang="zh-CN" sz="2400" i="1" dirty="0">
                <a:solidFill>
                  <a:schemeClr val="folHlink"/>
                </a:solidFill>
              </a:rPr>
              <a:t>KB</a:t>
            </a:r>
            <a:r>
              <a:rPr lang="en-US" altLang="zh-CN" sz="2400" dirty="0"/>
              <a:t> </a:t>
            </a:r>
            <a:r>
              <a:rPr lang="zh-CN" altLang="en-US" sz="2400" dirty="0"/>
              <a:t>）</a:t>
            </a:r>
          </a:p>
          <a:p>
            <a:pPr lvl="1" eaLnBrk="1" hangingPunct="1">
              <a:lnSpc>
                <a:spcPct val="90000"/>
              </a:lnSpc>
              <a:defRPr/>
            </a:pPr>
            <a:r>
              <a:rPr lang="en-US" altLang="zh-CN" sz="2400" dirty="0"/>
              <a:t>1024</a:t>
            </a:r>
            <a:r>
              <a:rPr lang="zh-CN" altLang="en-US" sz="2400" dirty="0" smtClean="0"/>
              <a:t>个千字节称为</a:t>
            </a:r>
            <a:r>
              <a:rPr lang="zh-CN" altLang="en-US" sz="2400" dirty="0"/>
              <a:t>一</a:t>
            </a:r>
            <a:r>
              <a:rPr lang="zh-CN" altLang="en-US" sz="2400" dirty="0">
                <a:solidFill>
                  <a:schemeClr val="folHlink"/>
                </a:solidFill>
              </a:rPr>
              <a:t>兆字节</a:t>
            </a:r>
            <a:r>
              <a:rPr lang="zh-CN" altLang="en-US" sz="2400" dirty="0"/>
              <a:t>（</a:t>
            </a:r>
            <a:r>
              <a:rPr lang="en-US" altLang="zh-CN" sz="2400" dirty="0" err="1"/>
              <a:t>MegaByte</a:t>
            </a:r>
            <a:r>
              <a:rPr lang="zh-CN" altLang="en-US" sz="2400" dirty="0"/>
              <a:t>， </a:t>
            </a:r>
            <a:r>
              <a:rPr lang="en-US" altLang="zh-CN" sz="2400" i="1" dirty="0">
                <a:solidFill>
                  <a:schemeClr val="folHlink"/>
                </a:solidFill>
              </a:rPr>
              <a:t>MB</a:t>
            </a:r>
            <a:r>
              <a:rPr lang="zh-CN" altLang="en-US" sz="2400" dirty="0"/>
              <a:t>）</a:t>
            </a:r>
          </a:p>
          <a:p>
            <a:pPr lvl="1" eaLnBrk="1" hangingPunct="1">
              <a:lnSpc>
                <a:spcPct val="90000"/>
              </a:lnSpc>
              <a:defRPr/>
            </a:pPr>
            <a:r>
              <a:rPr lang="en-US" altLang="zh-CN" sz="2400" dirty="0"/>
              <a:t>1024</a:t>
            </a:r>
            <a:r>
              <a:rPr lang="zh-CN" altLang="en-US" sz="2400" dirty="0" smtClean="0"/>
              <a:t>个兆字节称为</a:t>
            </a:r>
            <a:r>
              <a:rPr lang="zh-CN" altLang="en-US" sz="2400" dirty="0"/>
              <a:t>一</a:t>
            </a:r>
            <a:r>
              <a:rPr lang="zh-CN" altLang="en-US" sz="2400" dirty="0">
                <a:solidFill>
                  <a:schemeClr val="folHlink"/>
                </a:solidFill>
              </a:rPr>
              <a:t>吉字节</a:t>
            </a:r>
            <a:r>
              <a:rPr lang="zh-CN" altLang="en-US" sz="2400" dirty="0"/>
              <a:t>（</a:t>
            </a:r>
            <a:r>
              <a:rPr lang="en-US" altLang="zh-CN" sz="2400" dirty="0" err="1"/>
              <a:t>GigaByte</a:t>
            </a:r>
            <a:r>
              <a:rPr lang="zh-CN" altLang="en-US" sz="2400" dirty="0"/>
              <a:t>， </a:t>
            </a:r>
            <a:r>
              <a:rPr lang="en-US" altLang="zh-CN" sz="2400" i="1" dirty="0">
                <a:solidFill>
                  <a:schemeClr val="folHlink"/>
                </a:solidFill>
              </a:rPr>
              <a:t>GB</a:t>
            </a:r>
            <a:r>
              <a:rPr lang="zh-CN" altLang="en-US" sz="2400" dirty="0"/>
              <a:t>）</a:t>
            </a:r>
          </a:p>
          <a:p>
            <a:pPr lvl="1" eaLnBrk="1" hangingPunct="1">
              <a:lnSpc>
                <a:spcPct val="90000"/>
              </a:lnSpc>
              <a:defRPr/>
            </a:pPr>
            <a:r>
              <a:rPr lang="en-US" altLang="zh-CN" sz="2400" dirty="0"/>
              <a:t>1024</a:t>
            </a:r>
            <a:r>
              <a:rPr lang="zh-CN" altLang="en-US" sz="2400" dirty="0" smtClean="0"/>
              <a:t>个吉字节称为</a:t>
            </a:r>
            <a:r>
              <a:rPr lang="zh-CN" altLang="en-US" sz="2400" dirty="0"/>
              <a:t>一</a:t>
            </a:r>
            <a:r>
              <a:rPr lang="zh-CN" altLang="en-US" sz="2400" dirty="0">
                <a:solidFill>
                  <a:schemeClr val="folHlink"/>
                </a:solidFill>
              </a:rPr>
              <a:t>太字节</a:t>
            </a:r>
            <a:r>
              <a:rPr lang="zh-CN" altLang="en-US" sz="2400" dirty="0"/>
              <a:t>（</a:t>
            </a:r>
            <a:r>
              <a:rPr lang="en-US" altLang="zh-CN" sz="2400" dirty="0" err="1"/>
              <a:t>TeraByte</a:t>
            </a:r>
            <a:r>
              <a:rPr lang="zh-CN" altLang="en-US" sz="2400" dirty="0"/>
              <a:t>， </a:t>
            </a:r>
            <a:r>
              <a:rPr lang="en-US" altLang="zh-CN" sz="2400" i="1" dirty="0">
                <a:solidFill>
                  <a:schemeClr val="folHlink"/>
                </a:solidFill>
              </a:rPr>
              <a:t>TB</a:t>
            </a:r>
            <a:r>
              <a:rPr lang="zh-CN" altLang="en-US" sz="2400" dirty="0"/>
              <a:t>）</a:t>
            </a:r>
          </a:p>
          <a:p>
            <a:pPr eaLnBrk="1" hangingPunct="1">
              <a:lnSpc>
                <a:spcPct val="90000"/>
              </a:lnSpc>
              <a:defRPr/>
            </a:pPr>
            <a:r>
              <a:rPr lang="zh-CN" altLang="en-US" sz="2800" dirty="0"/>
              <a:t>在内存与外存中，</a:t>
            </a:r>
            <a:r>
              <a:rPr lang="zh-CN" altLang="en-US" sz="2800" dirty="0" smtClean="0"/>
              <a:t>通常把</a:t>
            </a:r>
            <a:r>
              <a:rPr lang="zh-CN" altLang="en-US" sz="2800" dirty="0" smtClean="0">
                <a:solidFill>
                  <a:schemeClr val="folHlink"/>
                </a:solidFill>
              </a:rPr>
              <a:t>字节</a:t>
            </a:r>
            <a:r>
              <a:rPr lang="zh-CN" altLang="en-US" sz="2800" dirty="0"/>
              <a:t>作为</a:t>
            </a:r>
            <a:r>
              <a:rPr lang="zh-CN" altLang="en-US" sz="2800" dirty="0">
                <a:solidFill>
                  <a:schemeClr val="folHlink"/>
                </a:solidFill>
              </a:rPr>
              <a:t>基本</a:t>
            </a:r>
            <a:r>
              <a:rPr lang="zh-CN" altLang="en-US" sz="2800" dirty="0" smtClean="0"/>
              <a:t>存储单位（具有独立的地址）：</a:t>
            </a:r>
            <a:endParaRPr lang="en-US" altLang="zh-CN" sz="2800" dirty="0" smtClean="0"/>
          </a:p>
          <a:p>
            <a:pPr lvl="1" eaLnBrk="1" hangingPunct="1">
              <a:lnSpc>
                <a:spcPct val="90000"/>
              </a:lnSpc>
              <a:defRPr/>
            </a:pPr>
            <a:r>
              <a:rPr lang="zh-CN" altLang="en-US" sz="2400" dirty="0" smtClean="0"/>
              <a:t>内存：</a:t>
            </a:r>
            <a:r>
              <a:rPr lang="en-US" altLang="zh-CN" sz="2400" dirty="0" smtClean="0"/>
              <a:t>4GB</a:t>
            </a:r>
            <a:r>
              <a:rPr lang="zh-CN" altLang="en-US" sz="2400" dirty="0" smtClean="0"/>
              <a:t>、</a:t>
            </a:r>
            <a:r>
              <a:rPr lang="en-US" altLang="zh-CN" sz="2400" dirty="0" smtClean="0"/>
              <a:t>8GB</a:t>
            </a:r>
            <a:r>
              <a:rPr lang="zh-CN" altLang="en-US" sz="2400" dirty="0" smtClean="0"/>
              <a:t> 、</a:t>
            </a:r>
            <a:r>
              <a:rPr lang="en-US" altLang="zh-CN" sz="2400" dirty="0" smtClean="0"/>
              <a:t>16GB</a:t>
            </a:r>
            <a:r>
              <a:rPr lang="zh-CN" altLang="en-US" sz="2400" dirty="0" smtClean="0"/>
              <a:t> </a:t>
            </a:r>
            <a:r>
              <a:rPr lang="zh-CN" altLang="en-US" sz="2400" dirty="0"/>
              <a:t>、</a:t>
            </a:r>
            <a:r>
              <a:rPr lang="en-US" altLang="zh-CN" sz="2400" dirty="0" smtClean="0"/>
              <a:t>......</a:t>
            </a:r>
          </a:p>
          <a:p>
            <a:pPr lvl="1" eaLnBrk="1" hangingPunct="1">
              <a:lnSpc>
                <a:spcPct val="90000"/>
              </a:lnSpc>
              <a:defRPr/>
            </a:pPr>
            <a:r>
              <a:rPr lang="zh-CN" altLang="en-US" sz="2400" dirty="0" smtClean="0"/>
              <a:t>硬盘：</a:t>
            </a:r>
            <a:r>
              <a:rPr lang="en-US" altLang="zh-CN" sz="2400" dirty="0" smtClean="0"/>
              <a:t>500GB</a:t>
            </a:r>
            <a:r>
              <a:rPr lang="zh-CN" altLang="en-US" sz="2400" dirty="0" smtClean="0"/>
              <a:t>、</a:t>
            </a:r>
            <a:r>
              <a:rPr lang="en-US" altLang="zh-CN" sz="2400" dirty="0" smtClean="0"/>
              <a:t>1TB</a:t>
            </a:r>
            <a:r>
              <a:rPr lang="zh-CN" altLang="en-US" sz="2400" dirty="0" smtClean="0"/>
              <a:t>、</a:t>
            </a:r>
            <a:r>
              <a:rPr lang="en-US" altLang="zh-CN" sz="2400" dirty="0" smtClean="0"/>
              <a:t>2TB</a:t>
            </a:r>
            <a:r>
              <a:rPr lang="zh-CN" altLang="en-US" sz="2400" dirty="0" smtClean="0"/>
              <a:t> </a:t>
            </a:r>
            <a:r>
              <a:rPr lang="zh-CN" altLang="en-US" sz="2400" dirty="0"/>
              <a:t>、</a:t>
            </a:r>
            <a:r>
              <a:rPr lang="en-US" altLang="zh-CN" sz="2400" dirty="0" smtClean="0"/>
              <a:t>......</a:t>
            </a:r>
            <a:endParaRPr lang="zh-CN" altLang="en-US" sz="2400" dirty="0"/>
          </a:p>
          <a:p>
            <a:pPr>
              <a:defRPr/>
            </a:pP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数的</a:t>
            </a:r>
            <a:r>
              <a:rPr lang="zh-CN" altLang="en-US" dirty="0"/>
              <a:t>几种</a:t>
            </a:r>
            <a:r>
              <a:rPr lang="zh-CN" altLang="en-US" dirty="0" smtClean="0"/>
              <a:t>进制表示</a:t>
            </a:r>
          </a:p>
        </p:txBody>
      </p:sp>
      <p:sp>
        <p:nvSpPr>
          <p:cNvPr id="204803" name="Rectangle 3"/>
          <p:cNvSpPr>
            <a:spLocks noGrp="1" noChangeArrowheads="1"/>
          </p:cNvSpPr>
          <p:nvPr>
            <p:ph type="body" idx="1"/>
          </p:nvPr>
        </p:nvSpPr>
        <p:spPr>
          <a:xfrm>
            <a:off x="251520" y="1268760"/>
            <a:ext cx="8712968" cy="3844925"/>
          </a:xfrm>
        </p:spPr>
        <p:txBody>
          <a:bodyPr/>
          <a:lstStyle/>
          <a:p>
            <a:pPr eaLnBrk="1" hangingPunct="1">
              <a:lnSpc>
                <a:spcPct val="80000"/>
              </a:lnSpc>
              <a:defRPr/>
            </a:pPr>
            <a:r>
              <a:rPr lang="zh-CN" altLang="en-US" sz="2800" dirty="0" smtClean="0"/>
              <a:t>一个数可以用不同的进制来表示。常用的进制有：</a:t>
            </a:r>
          </a:p>
          <a:p>
            <a:pPr lvl="1" eaLnBrk="1" hangingPunct="1">
              <a:lnSpc>
                <a:spcPct val="80000"/>
              </a:lnSpc>
              <a:defRPr/>
            </a:pPr>
            <a:r>
              <a:rPr lang="en-US" altLang="zh-CN" sz="2400" dirty="0" smtClean="0"/>
              <a:t>10</a:t>
            </a:r>
            <a:r>
              <a:rPr lang="zh-CN" altLang="en-US" sz="2400" dirty="0" smtClean="0"/>
              <a:t>进制（</a:t>
            </a:r>
            <a:r>
              <a:rPr lang="en-US" altLang="zh-CN" sz="2400" dirty="0" smtClean="0"/>
              <a:t>0</a:t>
            </a:r>
            <a:r>
              <a:rPr lang="zh-CN" altLang="en-US" sz="2400" dirty="0" smtClean="0"/>
              <a:t>～</a:t>
            </a:r>
            <a:r>
              <a:rPr lang="en-US" altLang="zh-CN" sz="2400" dirty="0" smtClean="0"/>
              <a:t>9</a:t>
            </a:r>
            <a:r>
              <a:rPr lang="zh-CN" altLang="en-US" sz="2400" dirty="0" smtClean="0"/>
              <a:t>，逢十进一）（日常生活中采用）</a:t>
            </a:r>
          </a:p>
          <a:p>
            <a:pPr lvl="1" eaLnBrk="1" hangingPunct="1">
              <a:lnSpc>
                <a:spcPct val="80000"/>
              </a:lnSpc>
              <a:defRPr/>
            </a:pPr>
            <a:r>
              <a:rPr lang="en-US" altLang="zh-CN" sz="2400" dirty="0" smtClean="0"/>
              <a:t>2</a:t>
            </a:r>
            <a:r>
              <a:rPr lang="zh-CN" altLang="en-US" sz="2400" dirty="0" smtClean="0"/>
              <a:t>进制（</a:t>
            </a:r>
            <a:r>
              <a:rPr lang="en-US" altLang="zh-CN" sz="2400" dirty="0" smtClean="0"/>
              <a:t>0</a:t>
            </a:r>
            <a:r>
              <a:rPr lang="zh-CN" altLang="en-US" sz="2400" dirty="0" smtClean="0"/>
              <a:t>～</a:t>
            </a:r>
            <a:r>
              <a:rPr lang="en-US" altLang="zh-CN" sz="2400" dirty="0" smtClean="0"/>
              <a:t>1</a:t>
            </a:r>
            <a:r>
              <a:rPr lang="zh-CN" altLang="en-US" sz="2400" dirty="0" smtClean="0"/>
              <a:t>，逢二进一）（</a:t>
            </a:r>
            <a:r>
              <a:rPr lang="zh-CN" altLang="en-US" sz="2400" dirty="0" smtClean="0">
                <a:solidFill>
                  <a:schemeClr val="folHlink"/>
                </a:solidFill>
              </a:rPr>
              <a:t>计算机内部采用</a:t>
            </a:r>
            <a:r>
              <a:rPr lang="zh-CN" altLang="en-US" sz="2400" dirty="0" smtClean="0"/>
              <a:t>）</a:t>
            </a:r>
          </a:p>
          <a:p>
            <a:pPr lvl="1" eaLnBrk="1" hangingPunct="1">
              <a:lnSpc>
                <a:spcPct val="80000"/>
              </a:lnSpc>
              <a:defRPr/>
            </a:pPr>
            <a:r>
              <a:rPr lang="en-US" altLang="zh-CN" sz="2400" dirty="0" smtClean="0"/>
              <a:t>8</a:t>
            </a:r>
            <a:r>
              <a:rPr lang="zh-CN" altLang="en-US" sz="2400" dirty="0" smtClean="0"/>
              <a:t>进制（</a:t>
            </a:r>
            <a:r>
              <a:rPr lang="en-US" altLang="zh-CN" sz="2400" dirty="0" smtClean="0"/>
              <a:t>0</a:t>
            </a:r>
            <a:r>
              <a:rPr lang="zh-CN" altLang="en-US" sz="2400" dirty="0" smtClean="0"/>
              <a:t>～</a:t>
            </a:r>
            <a:r>
              <a:rPr lang="en-US" altLang="zh-CN" sz="2400" dirty="0" smtClean="0"/>
              <a:t>7</a:t>
            </a:r>
            <a:r>
              <a:rPr lang="zh-CN" altLang="en-US" sz="2400" dirty="0" smtClean="0"/>
              <a:t>，逢八进一）（编程语言中采用）</a:t>
            </a:r>
          </a:p>
          <a:p>
            <a:pPr lvl="1" eaLnBrk="1" hangingPunct="1">
              <a:lnSpc>
                <a:spcPct val="80000"/>
              </a:lnSpc>
              <a:defRPr/>
            </a:pPr>
            <a:r>
              <a:rPr lang="en-US" altLang="zh-CN" sz="2400" dirty="0" smtClean="0"/>
              <a:t>16</a:t>
            </a:r>
            <a:r>
              <a:rPr lang="zh-CN" altLang="en-US" sz="2400" dirty="0" smtClean="0"/>
              <a:t>进制（ </a:t>
            </a:r>
            <a:r>
              <a:rPr lang="en-US" altLang="zh-CN" sz="2400" dirty="0" smtClean="0"/>
              <a:t>0</a:t>
            </a:r>
            <a:r>
              <a:rPr lang="zh-CN" altLang="en-US" sz="2400" dirty="0" smtClean="0"/>
              <a:t>～</a:t>
            </a:r>
            <a:r>
              <a:rPr lang="en-US" altLang="zh-CN" sz="2400" dirty="0" smtClean="0"/>
              <a:t>9</a:t>
            </a:r>
            <a:r>
              <a:rPr lang="zh-CN" altLang="en-US" sz="2400" dirty="0" smtClean="0"/>
              <a:t>、</a:t>
            </a:r>
            <a:r>
              <a:rPr lang="en-US" altLang="zh-CN" sz="2400" dirty="0" smtClean="0"/>
              <a:t>A</a:t>
            </a:r>
            <a:r>
              <a:rPr lang="zh-CN" altLang="en-US" sz="2400" dirty="0" smtClean="0"/>
              <a:t>～</a:t>
            </a:r>
            <a:r>
              <a:rPr lang="en-US" altLang="zh-CN" sz="2400" dirty="0" smtClean="0"/>
              <a:t>F</a:t>
            </a:r>
            <a:r>
              <a:rPr lang="zh-CN" altLang="en-US" sz="2400" dirty="0" smtClean="0"/>
              <a:t>，逢十六进一</a:t>
            </a:r>
            <a:r>
              <a:rPr lang="zh-CN" altLang="en-US" sz="2400" dirty="0"/>
              <a:t>）（编程语言中采用）</a:t>
            </a:r>
            <a:endParaRPr lang="zh-CN" altLang="en-US" sz="2400" dirty="0" smtClean="0"/>
          </a:p>
          <a:p>
            <a:pPr eaLnBrk="1" hangingPunct="1">
              <a:lnSpc>
                <a:spcPct val="80000"/>
              </a:lnSpc>
              <a:defRPr/>
            </a:pPr>
            <a:r>
              <a:rPr lang="zh-CN" altLang="en-US" sz="2800" dirty="0" smtClean="0"/>
              <a:t>例如，对于十进制数：</a:t>
            </a:r>
            <a:r>
              <a:rPr lang="en-US" altLang="zh-CN" sz="2800" dirty="0" smtClean="0"/>
              <a:t>29</a:t>
            </a:r>
          </a:p>
          <a:p>
            <a:pPr lvl="1" eaLnBrk="1" hangingPunct="1">
              <a:lnSpc>
                <a:spcPct val="80000"/>
              </a:lnSpc>
              <a:defRPr/>
            </a:pPr>
            <a:r>
              <a:rPr lang="en-US" altLang="zh-CN" sz="2400" dirty="0" smtClean="0"/>
              <a:t>2</a:t>
            </a:r>
            <a:r>
              <a:rPr lang="zh-CN" altLang="en-US" sz="2400" dirty="0" smtClean="0"/>
              <a:t>进制表示为：</a:t>
            </a:r>
            <a:r>
              <a:rPr lang="en-US" altLang="zh-CN" sz="2400" dirty="0" smtClean="0"/>
              <a:t>11101</a:t>
            </a:r>
          </a:p>
          <a:p>
            <a:pPr lvl="1" eaLnBrk="1" hangingPunct="1">
              <a:lnSpc>
                <a:spcPct val="80000"/>
              </a:lnSpc>
              <a:defRPr/>
            </a:pPr>
            <a:r>
              <a:rPr lang="en-US" altLang="zh-CN" sz="2400" dirty="0" smtClean="0"/>
              <a:t>8</a:t>
            </a:r>
            <a:r>
              <a:rPr lang="zh-CN" altLang="en-US" sz="2400" dirty="0" smtClean="0"/>
              <a:t>进制表示为：</a:t>
            </a:r>
            <a:r>
              <a:rPr lang="en-US" altLang="zh-CN" sz="2400" dirty="0" smtClean="0"/>
              <a:t>35</a:t>
            </a:r>
          </a:p>
          <a:p>
            <a:pPr lvl="1" eaLnBrk="1" hangingPunct="1">
              <a:lnSpc>
                <a:spcPct val="80000"/>
              </a:lnSpc>
              <a:defRPr/>
            </a:pPr>
            <a:r>
              <a:rPr lang="en-US" altLang="zh-CN" sz="2400" dirty="0" smtClean="0"/>
              <a:t>16</a:t>
            </a:r>
            <a:r>
              <a:rPr lang="zh-CN" altLang="en-US" sz="2400" dirty="0" smtClean="0"/>
              <a:t>进制表示为：</a:t>
            </a:r>
            <a:r>
              <a:rPr lang="en-US" altLang="zh-CN" sz="2400" dirty="0" smtClean="0"/>
              <a:t>1D</a:t>
            </a:r>
          </a:p>
          <a:p>
            <a:pPr eaLnBrk="1" hangingPunct="1">
              <a:lnSpc>
                <a:spcPct val="80000"/>
              </a:lnSpc>
              <a:defRPr/>
            </a:pPr>
            <a:r>
              <a:rPr lang="zh-CN" altLang="en-US" sz="2800" dirty="0" smtClean="0"/>
              <a:t>再例如，各种进制数的运算：</a:t>
            </a:r>
          </a:p>
        </p:txBody>
      </p:sp>
      <p:sp>
        <p:nvSpPr>
          <p:cNvPr id="20484" name="Text Box 4"/>
          <p:cNvSpPr txBox="1">
            <a:spLocks noChangeArrowheads="1"/>
          </p:cNvSpPr>
          <p:nvPr/>
        </p:nvSpPr>
        <p:spPr bwMode="auto">
          <a:xfrm>
            <a:off x="3373438" y="5312321"/>
            <a:ext cx="29273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2400"/>
              <a:t>     </a:t>
            </a:r>
            <a:r>
              <a:rPr lang="zh-CN" altLang="en-US" sz="2400"/>
              <a:t>（</a:t>
            </a:r>
            <a:r>
              <a:rPr lang="en-US" altLang="zh-CN" sz="2400"/>
              <a:t>3 5</a:t>
            </a:r>
            <a:r>
              <a:rPr lang="zh-CN" altLang="en-US" sz="2400"/>
              <a:t>）</a:t>
            </a:r>
            <a:r>
              <a:rPr lang="en-US" altLang="zh-CN" sz="2400" baseline="-25000"/>
              <a:t>8</a:t>
            </a:r>
          </a:p>
          <a:p>
            <a:pPr eaLnBrk="1" hangingPunct="1">
              <a:spcBef>
                <a:spcPct val="0"/>
              </a:spcBef>
              <a:buClrTx/>
              <a:buSzTx/>
              <a:buFontTx/>
              <a:buNone/>
            </a:pPr>
            <a:r>
              <a:rPr lang="en-US" altLang="zh-CN" sz="2400"/>
              <a:t> </a:t>
            </a:r>
            <a:r>
              <a:rPr lang="zh-CN" altLang="en-US" sz="2400"/>
              <a:t>＋ （</a:t>
            </a:r>
            <a:r>
              <a:rPr lang="en-US" altLang="zh-CN" sz="2400"/>
              <a:t>3</a:t>
            </a:r>
            <a:r>
              <a:rPr lang="en-US" altLang="zh-CN" sz="2400" baseline="-25000"/>
              <a:t>1</a:t>
            </a:r>
            <a:r>
              <a:rPr lang="en-US" altLang="zh-CN" sz="2400"/>
              <a:t>5</a:t>
            </a:r>
            <a:r>
              <a:rPr lang="zh-CN" altLang="en-US" sz="2400"/>
              <a:t>）</a:t>
            </a:r>
            <a:r>
              <a:rPr lang="en-US" altLang="zh-CN" sz="2400" baseline="-25000"/>
              <a:t>8</a:t>
            </a:r>
          </a:p>
          <a:p>
            <a:pPr eaLnBrk="1" hangingPunct="1">
              <a:spcBef>
                <a:spcPct val="0"/>
              </a:spcBef>
              <a:buClrTx/>
              <a:buSzTx/>
              <a:buFontTx/>
              <a:buNone/>
            </a:pPr>
            <a:r>
              <a:rPr lang="en-US" altLang="zh-CN" sz="2400"/>
              <a:t>     </a:t>
            </a:r>
            <a:r>
              <a:rPr lang="zh-CN" altLang="en-US" sz="2400"/>
              <a:t>（</a:t>
            </a:r>
            <a:r>
              <a:rPr lang="en-US" altLang="zh-CN" sz="2400"/>
              <a:t>7 2</a:t>
            </a:r>
            <a:r>
              <a:rPr lang="zh-CN" altLang="en-US" sz="2400"/>
              <a:t>）</a:t>
            </a:r>
            <a:r>
              <a:rPr lang="en-US" altLang="zh-CN" sz="2400" baseline="-25000"/>
              <a:t>8</a:t>
            </a:r>
            <a:r>
              <a:rPr lang="en-US" altLang="zh-CN" sz="2400"/>
              <a:t> 	</a:t>
            </a:r>
          </a:p>
        </p:txBody>
      </p:sp>
      <p:sp>
        <p:nvSpPr>
          <p:cNvPr id="20485" name="Line 5"/>
          <p:cNvSpPr>
            <a:spLocks noChangeShapeType="1"/>
          </p:cNvSpPr>
          <p:nvPr/>
        </p:nvSpPr>
        <p:spPr bwMode="auto">
          <a:xfrm>
            <a:off x="3490913" y="6139408"/>
            <a:ext cx="21605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6" name="Text Box 6"/>
          <p:cNvSpPr txBox="1">
            <a:spLocks noChangeArrowheads="1"/>
          </p:cNvSpPr>
          <p:nvPr/>
        </p:nvSpPr>
        <p:spPr bwMode="auto">
          <a:xfrm>
            <a:off x="6181725" y="5312321"/>
            <a:ext cx="29273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2400"/>
              <a:t>     </a:t>
            </a:r>
            <a:r>
              <a:rPr lang="zh-CN" altLang="en-US" sz="2400"/>
              <a:t>（</a:t>
            </a:r>
            <a:r>
              <a:rPr lang="en-US" altLang="zh-CN" sz="2400"/>
              <a:t>1 D</a:t>
            </a:r>
            <a:r>
              <a:rPr lang="zh-CN" altLang="en-US" sz="2400"/>
              <a:t>）</a:t>
            </a:r>
            <a:r>
              <a:rPr lang="en-US" altLang="zh-CN" sz="2400" baseline="-25000"/>
              <a:t>16</a:t>
            </a:r>
          </a:p>
          <a:p>
            <a:pPr eaLnBrk="1" hangingPunct="1">
              <a:spcBef>
                <a:spcPct val="0"/>
              </a:spcBef>
              <a:buClrTx/>
              <a:buSzTx/>
              <a:buFontTx/>
              <a:buNone/>
            </a:pPr>
            <a:r>
              <a:rPr lang="en-US" altLang="zh-CN" sz="2400"/>
              <a:t> </a:t>
            </a:r>
            <a:r>
              <a:rPr lang="zh-CN" altLang="en-US" sz="2400"/>
              <a:t>＋ （</a:t>
            </a:r>
            <a:r>
              <a:rPr lang="en-US" altLang="zh-CN" sz="2400"/>
              <a:t>1</a:t>
            </a:r>
            <a:r>
              <a:rPr lang="en-US" altLang="zh-CN" sz="2400" baseline="-25000"/>
              <a:t>1</a:t>
            </a:r>
            <a:r>
              <a:rPr lang="en-US" altLang="zh-CN" sz="2400"/>
              <a:t>D</a:t>
            </a:r>
            <a:r>
              <a:rPr lang="zh-CN" altLang="en-US" sz="2400"/>
              <a:t>）</a:t>
            </a:r>
            <a:r>
              <a:rPr lang="en-US" altLang="zh-CN" sz="2400" baseline="-25000"/>
              <a:t>16</a:t>
            </a:r>
          </a:p>
          <a:p>
            <a:pPr eaLnBrk="1" hangingPunct="1">
              <a:spcBef>
                <a:spcPct val="0"/>
              </a:spcBef>
              <a:buClrTx/>
              <a:buSzTx/>
              <a:buFontTx/>
              <a:buNone/>
            </a:pPr>
            <a:r>
              <a:rPr lang="en-US" altLang="zh-CN" sz="2400"/>
              <a:t>     </a:t>
            </a:r>
            <a:r>
              <a:rPr lang="zh-CN" altLang="en-US" sz="2400"/>
              <a:t>（</a:t>
            </a:r>
            <a:r>
              <a:rPr lang="en-US" altLang="zh-CN" sz="2400"/>
              <a:t>3 A</a:t>
            </a:r>
            <a:r>
              <a:rPr lang="zh-CN" altLang="en-US" sz="2400"/>
              <a:t>）</a:t>
            </a:r>
            <a:r>
              <a:rPr lang="en-US" altLang="zh-CN" sz="2400" baseline="-25000"/>
              <a:t>16</a:t>
            </a:r>
            <a:r>
              <a:rPr lang="en-US" altLang="zh-CN" sz="2400"/>
              <a:t> 	</a:t>
            </a:r>
          </a:p>
        </p:txBody>
      </p:sp>
      <p:sp>
        <p:nvSpPr>
          <p:cNvPr id="20487" name="Line 7"/>
          <p:cNvSpPr>
            <a:spLocks noChangeShapeType="1"/>
          </p:cNvSpPr>
          <p:nvPr/>
        </p:nvSpPr>
        <p:spPr bwMode="auto">
          <a:xfrm>
            <a:off x="6227763" y="6139408"/>
            <a:ext cx="21605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8" name="Text Box 8"/>
          <p:cNvSpPr txBox="1">
            <a:spLocks noChangeArrowheads="1"/>
          </p:cNvSpPr>
          <p:nvPr/>
        </p:nvSpPr>
        <p:spPr bwMode="auto">
          <a:xfrm>
            <a:off x="107950" y="5301208"/>
            <a:ext cx="38417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2400">
                <a:latin typeface="宋体" charset="-122"/>
              </a:rPr>
              <a:t>    </a:t>
            </a:r>
            <a:r>
              <a:rPr lang="zh-CN" altLang="en-US" sz="2400">
                <a:latin typeface="宋体" charset="-122"/>
              </a:rPr>
              <a:t>（</a:t>
            </a:r>
            <a:r>
              <a:rPr lang="en-US" altLang="zh-CN" sz="2400">
                <a:latin typeface="宋体" charset="-122"/>
              </a:rPr>
              <a:t>1 1 1 0 1</a:t>
            </a:r>
            <a:r>
              <a:rPr lang="zh-CN" altLang="en-US" sz="2400">
                <a:latin typeface="宋体" charset="-122"/>
              </a:rPr>
              <a:t>）</a:t>
            </a:r>
            <a:r>
              <a:rPr lang="en-US" altLang="zh-CN" sz="2400" baseline="-25000">
                <a:latin typeface="宋体" charset="-122"/>
              </a:rPr>
              <a:t>2</a:t>
            </a:r>
          </a:p>
          <a:p>
            <a:pPr eaLnBrk="1" hangingPunct="1">
              <a:spcBef>
                <a:spcPct val="0"/>
              </a:spcBef>
              <a:buClrTx/>
              <a:buSzTx/>
              <a:buFontTx/>
              <a:buNone/>
            </a:pPr>
            <a:r>
              <a:rPr lang="en-US" altLang="zh-CN" sz="2400">
                <a:latin typeface="宋体" charset="-122"/>
              </a:rPr>
              <a:t> </a:t>
            </a:r>
            <a:r>
              <a:rPr lang="zh-CN" altLang="en-US" sz="2400">
                <a:latin typeface="宋体" charset="-122"/>
              </a:rPr>
              <a:t>＋（</a:t>
            </a:r>
            <a:r>
              <a:rPr lang="en-US" altLang="zh-CN" sz="2400" baseline="-25000">
                <a:latin typeface="宋体" charset="-122"/>
              </a:rPr>
              <a:t>1</a:t>
            </a:r>
            <a:r>
              <a:rPr lang="en-US" altLang="zh-CN" sz="2400">
                <a:latin typeface="宋体" charset="-122"/>
              </a:rPr>
              <a:t>1</a:t>
            </a:r>
            <a:r>
              <a:rPr lang="en-US" altLang="zh-CN" sz="2400" baseline="-25000">
                <a:latin typeface="宋体" charset="-122"/>
              </a:rPr>
              <a:t> 1</a:t>
            </a:r>
            <a:r>
              <a:rPr lang="en-US" altLang="zh-CN" sz="2400">
                <a:latin typeface="宋体" charset="-122"/>
              </a:rPr>
              <a:t>1</a:t>
            </a:r>
            <a:r>
              <a:rPr lang="en-US" altLang="zh-CN" sz="2400" baseline="-25000">
                <a:latin typeface="宋体" charset="-122"/>
              </a:rPr>
              <a:t> 1</a:t>
            </a:r>
            <a:r>
              <a:rPr lang="en-US" altLang="zh-CN" sz="2400">
                <a:latin typeface="宋体" charset="-122"/>
              </a:rPr>
              <a:t>1 0</a:t>
            </a:r>
            <a:r>
              <a:rPr lang="en-US" altLang="zh-CN" sz="2400" baseline="-25000">
                <a:latin typeface="宋体" charset="-122"/>
              </a:rPr>
              <a:t>1</a:t>
            </a:r>
            <a:r>
              <a:rPr lang="en-US" altLang="zh-CN" sz="2400">
                <a:latin typeface="宋体" charset="-122"/>
              </a:rPr>
              <a:t>1</a:t>
            </a:r>
            <a:r>
              <a:rPr lang="zh-CN" altLang="en-US" sz="2400">
                <a:latin typeface="宋体" charset="-122"/>
              </a:rPr>
              <a:t>）</a:t>
            </a:r>
            <a:r>
              <a:rPr lang="en-US" altLang="zh-CN" sz="2400" baseline="-25000">
                <a:latin typeface="宋体" charset="-122"/>
              </a:rPr>
              <a:t>2</a:t>
            </a:r>
          </a:p>
          <a:p>
            <a:pPr eaLnBrk="1" hangingPunct="1">
              <a:spcBef>
                <a:spcPct val="0"/>
              </a:spcBef>
              <a:buClrTx/>
              <a:buSzTx/>
              <a:buFontTx/>
              <a:buNone/>
            </a:pPr>
            <a:r>
              <a:rPr lang="en-US" altLang="zh-CN" sz="2400">
                <a:latin typeface="宋体" charset="-122"/>
              </a:rPr>
              <a:t>  </a:t>
            </a:r>
            <a:r>
              <a:rPr lang="zh-CN" altLang="en-US" sz="2400">
                <a:latin typeface="宋体" charset="-122"/>
              </a:rPr>
              <a:t>（</a:t>
            </a:r>
            <a:r>
              <a:rPr lang="en-US" altLang="zh-CN" sz="2400">
                <a:latin typeface="宋体" charset="-122"/>
              </a:rPr>
              <a:t>1 1 1 0 1 0</a:t>
            </a:r>
            <a:r>
              <a:rPr lang="zh-CN" altLang="en-US" sz="2400">
                <a:latin typeface="宋体" charset="-122"/>
              </a:rPr>
              <a:t>）</a:t>
            </a:r>
            <a:r>
              <a:rPr lang="en-US" altLang="zh-CN" sz="2400" baseline="-25000">
                <a:latin typeface="宋体" charset="-122"/>
              </a:rPr>
              <a:t>2</a:t>
            </a:r>
            <a:r>
              <a:rPr lang="en-US" altLang="zh-CN" sz="2400">
                <a:latin typeface="宋体" charset="-122"/>
              </a:rPr>
              <a:t> 	</a:t>
            </a:r>
          </a:p>
        </p:txBody>
      </p:sp>
      <p:sp>
        <p:nvSpPr>
          <p:cNvPr id="20489" name="Line 9"/>
          <p:cNvSpPr>
            <a:spLocks noChangeShapeType="1"/>
          </p:cNvSpPr>
          <p:nvPr/>
        </p:nvSpPr>
        <p:spPr bwMode="auto">
          <a:xfrm>
            <a:off x="179388" y="6139408"/>
            <a:ext cx="2808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457200" y="44624"/>
            <a:ext cx="8229600" cy="1139825"/>
          </a:xfrm>
        </p:spPr>
        <p:txBody>
          <a:bodyPr/>
          <a:lstStyle/>
          <a:p>
            <a:pPr eaLnBrk="1" hangingPunct="1">
              <a:defRPr/>
            </a:pPr>
            <a:r>
              <a:rPr lang="zh-CN" altLang="en-US" sz="4000" dirty="0" smtClean="0">
                <a:effectLst>
                  <a:outerShdw blurRad="38100" dist="38100" dir="2700000" algn="tl">
                    <a:srgbClr val="000000">
                      <a:alpha val="43137"/>
                    </a:srgbClr>
                  </a:outerShdw>
                </a:effectLst>
              </a:rPr>
              <a:t>十进制转换成二进制</a:t>
            </a:r>
          </a:p>
        </p:txBody>
      </p:sp>
      <p:sp>
        <p:nvSpPr>
          <p:cNvPr id="205827" name="Rectangle 3"/>
          <p:cNvSpPr>
            <a:spLocks noGrp="1" noChangeArrowheads="1"/>
          </p:cNvSpPr>
          <p:nvPr>
            <p:ph type="body" idx="1"/>
          </p:nvPr>
        </p:nvSpPr>
        <p:spPr>
          <a:xfrm>
            <a:off x="468313" y="1412776"/>
            <a:ext cx="5615855" cy="1995487"/>
          </a:xfrm>
        </p:spPr>
        <p:txBody>
          <a:bodyPr>
            <a:normAutofit fontScale="85000" lnSpcReduction="10000"/>
          </a:bodyPr>
          <a:lstStyle/>
          <a:p>
            <a:pPr eaLnBrk="1" hangingPunct="1">
              <a:lnSpc>
                <a:spcPct val="110000"/>
              </a:lnSpc>
              <a:defRPr/>
            </a:pPr>
            <a:r>
              <a:rPr lang="zh-CN" altLang="en-US" sz="2800" dirty="0" smtClean="0">
                <a:effectLst>
                  <a:outerShdw blurRad="38100" dist="38100" dir="2700000" algn="tl">
                    <a:srgbClr val="000000">
                      <a:alpha val="43137"/>
                    </a:srgbClr>
                  </a:outerShdw>
                </a:effectLst>
              </a:rPr>
              <a:t>十进制整数转成二进制</a:t>
            </a:r>
            <a:endParaRPr lang="en-US" altLang="zh-CN" sz="2800" dirty="0" smtClean="0">
              <a:effectLst>
                <a:outerShdw blurRad="38100" dist="38100" dir="2700000" algn="tl">
                  <a:srgbClr val="000000">
                    <a:alpha val="43137"/>
                  </a:srgbClr>
                </a:outerShdw>
              </a:effectLst>
            </a:endParaRPr>
          </a:p>
          <a:p>
            <a:pPr lvl="1" algn="just" eaLnBrk="1" hangingPunct="1">
              <a:lnSpc>
                <a:spcPct val="110000"/>
              </a:lnSpc>
              <a:defRPr/>
            </a:pPr>
            <a:r>
              <a:rPr lang="zh-CN" altLang="en-US" sz="2400" dirty="0" smtClean="0">
                <a:effectLst>
                  <a:outerShdw blurRad="38100" dist="38100" dir="2700000" algn="tl">
                    <a:srgbClr val="000000">
                      <a:alpha val="43137"/>
                    </a:srgbClr>
                  </a:outerShdw>
                </a:effectLst>
              </a:rPr>
              <a:t>把</a:t>
            </a:r>
            <a:r>
              <a:rPr lang="zh-CN" altLang="en-US" sz="2400" dirty="0">
                <a:effectLst>
                  <a:outerShdw blurRad="38100" dist="38100" dir="2700000" algn="tl">
                    <a:srgbClr val="000000">
                      <a:alpha val="43137"/>
                    </a:srgbClr>
                  </a:outerShdw>
                </a:effectLst>
              </a:rPr>
              <a:t>它连续除以基数</a:t>
            </a:r>
            <a:r>
              <a:rPr lang="en-US" altLang="zh-CN" sz="2400" dirty="0">
                <a:effectLst>
                  <a:outerShdw blurRad="38100" dist="38100" dir="2700000" algn="tl">
                    <a:srgbClr val="000000">
                      <a:alpha val="43137"/>
                    </a:srgbClr>
                  </a:outerShdw>
                </a:effectLst>
              </a:rPr>
              <a:t>2</a:t>
            </a:r>
            <a:r>
              <a:rPr lang="zh-CN" altLang="en-US" sz="2400" dirty="0">
                <a:effectLst>
                  <a:outerShdw blurRad="38100" dist="38100" dir="2700000" algn="tl">
                    <a:srgbClr val="000000">
                      <a:alpha val="43137"/>
                    </a:srgbClr>
                  </a:outerShdw>
                </a:effectLst>
              </a:rPr>
              <a:t>，直到商为</a:t>
            </a:r>
            <a:r>
              <a:rPr lang="en-US" altLang="zh-CN" sz="2400" dirty="0">
                <a:effectLst>
                  <a:outerShdw blurRad="38100" dist="38100" dir="2700000" algn="tl">
                    <a:srgbClr val="000000">
                      <a:alpha val="43137"/>
                    </a:srgbClr>
                  </a:outerShdw>
                </a:effectLst>
              </a:rPr>
              <a:t>0</a:t>
            </a:r>
            <a:r>
              <a:rPr lang="zh-CN" altLang="en-US" sz="2400" dirty="0">
                <a:effectLst>
                  <a:outerShdw blurRad="38100" dist="38100" dir="2700000" algn="tl">
                    <a:srgbClr val="000000">
                      <a:alpha val="43137"/>
                    </a:srgbClr>
                  </a:outerShdw>
                </a:effectLst>
              </a:rPr>
              <a:t>，所得的各个余数的倒序即为对应的二进制数</a:t>
            </a:r>
            <a:r>
              <a:rPr lang="zh-CN" altLang="en-US" sz="2400" dirty="0" smtClean="0">
                <a:effectLst>
                  <a:outerShdw blurRad="38100" dist="38100" dir="2700000" algn="tl">
                    <a:srgbClr val="000000">
                      <a:alpha val="43137"/>
                    </a:srgbClr>
                  </a:outerShdw>
                </a:effectLst>
              </a:rPr>
              <a:t>。</a:t>
            </a:r>
            <a:endParaRPr lang="en-US" altLang="zh-CN" sz="2400" dirty="0" smtClean="0">
              <a:effectLst>
                <a:outerShdw blurRad="38100" dist="38100" dir="2700000" algn="tl">
                  <a:srgbClr val="000000">
                    <a:alpha val="43137"/>
                  </a:srgbClr>
                </a:outerShdw>
              </a:effectLst>
            </a:endParaRPr>
          </a:p>
          <a:p>
            <a:pPr lvl="1" algn="just" eaLnBrk="1" hangingPunct="1">
              <a:lnSpc>
                <a:spcPct val="110000"/>
              </a:lnSpc>
              <a:defRPr/>
            </a:pPr>
            <a:r>
              <a:rPr lang="zh-CN" altLang="en-US" sz="2400" dirty="0" smtClean="0">
                <a:effectLst>
                  <a:outerShdw blurRad="38100" dist="38100" dir="2700000" algn="tl">
                    <a:srgbClr val="000000">
                      <a:alpha val="43137"/>
                    </a:srgbClr>
                  </a:outerShdw>
                </a:effectLst>
              </a:rPr>
              <a:t>例如，十进制</a:t>
            </a:r>
            <a:r>
              <a:rPr lang="zh-CN" altLang="en-US" sz="2400" dirty="0">
                <a:effectLst>
                  <a:outerShdw blurRad="38100" dist="38100" dir="2700000" algn="tl">
                    <a:srgbClr val="000000">
                      <a:alpha val="43137"/>
                    </a:srgbClr>
                  </a:outerShdw>
                </a:effectLst>
              </a:rPr>
              <a:t>整数</a:t>
            </a:r>
            <a:r>
              <a:rPr lang="en-US" altLang="zh-CN" sz="2400" dirty="0" smtClean="0">
                <a:effectLst>
                  <a:outerShdw blurRad="38100" dist="38100" dir="2700000" algn="tl">
                    <a:srgbClr val="000000">
                      <a:alpha val="43137"/>
                    </a:srgbClr>
                  </a:outerShdw>
                </a:effectLst>
              </a:rPr>
              <a:t>29</a:t>
            </a:r>
            <a:r>
              <a:rPr lang="zh-CN" altLang="en-US" sz="2400" dirty="0" smtClean="0">
                <a:effectLst>
                  <a:outerShdw blurRad="38100" dist="38100" dir="2700000" algn="tl">
                    <a:srgbClr val="000000">
                      <a:alpha val="43137"/>
                    </a:srgbClr>
                  </a:outerShdw>
                </a:effectLst>
              </a:rPr>
              <a:t>的二进制表示为</a:t>
            </a:r>
            <a:r>
              <a:rPr lang="en-US" altLang="zh-CN" sz="2400" dirty="0" smtClean="0">
                <a:effectLst>
                  <a:outerShdw blurRad="38100" dist="38100" dir="2700000" algn="tl">
                    <a:srgbClr val="000000">
                      <a:alpha val="43137"/>
                    </a:srgbClr>
                  </a:outerShdw>
                </a:effectLst>
              </a:rPr>
              <a:t>11101</a:t>
            </a:r>
            <a:endParaRPr lang="zh-CN" altLang="en-US" sz="2400" dirty="0" smtClean="0">
              <a:effectLst>
                <a:outerShdw blurRad="38100" dist="38100" dir="2700000" algn="tl">
                  <a:srgbClr val="000000">
                    <a:alpha val="43137"/>
                  </a:srgbClr>
                </a:outerShdw>
              </a:effectLst>
            </a:endParaRPr>
          </a:p>
        </p:txBody>
      </p:sp>
      <p:grpSp>
        <p:nvGrpSpPr>
          <p:cNvPr id="21508" name="组合 2"/>
          <p:cNvGrpSpPr>
            <a:grpSpLocks/>
          </p:cNvGrpSpPr>
          <p:nvPr/>
        </p:nvGrpSpPr>
        <p:grpSpPr bwMode="auto">
          <a:xfrm>
            <a:off x="6684963" y="1628775"/>
            <a:ext cx="1703387" cy="2301875"/>
            <a:chOff x="1187625" y="1988840"/>
            <a:chExt cx="1703332" cy="2302170"/>
          </a:xfrm>
        </p:grpSpPr>
        <p:grpSp>
          <p:nvGrpSpPr>
            <p:cNvPr id="21527" name="Group 5"/>
            <p:cNvGrpSpPr>
              <a:grpSpLocks/>
            </p:cNvGrpSpPr>
            <p:nvPr/>
          </p:nvGrpSpPr>
          <p:grpSpPr bwMode="auto">
            <a:xfrm>
              <a:off x="1546909" y="1988840"/>
              <a:ext cx="824720" cy="515628"/>
              <a:chOff x="912" y="3216"/>
              <a:chExt cx="384" cy="288"/>
            </a:xfrm>
          </p:grpSpPr>
          <p:sp>
            <p:nvSpPr>
              <p:cNvPr id="19522" name="Line 6"/>
              <p:cNvSpPr>
                <a:spLocks noChangeShapeType="1"/>
              </p:cNvSpPr>
              <p:nvPr/>
            </p:nvSpPr>
            <p:spPr bwMode="auto">
              <a:xfrm>
                <a:off x="912" y="3216"/>
                <a:ext cx="0" cy="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19523" name="Line 7"/>
              <p:cNvSpPr>
                <a:spLocks noChangeShapeType="1"/>
              </p:cNvSpPr>
              <p:nvPr/>
            </p:nvSpPr>
            <p:spPr bwMode="auto">
              <a:xfrm>
                <a:off x="912" y="3504"/>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grpSp>
        <p:sp>
          <p:nvSpPr>
            <p:cNvPr id="2" name="Text Box 8"/>
            <p:cNvSpPr txBox="1">
              <a:spLocks noChangeArrowheads="1"/>
            </p:cNvSpPr>
            <p:nvPr/>
          </p:nvSpPr>
          <p:spPr bwMode="auto">
            <a:xfrm>
              <a:off x="1187625" y="1988840"/>
              <a:ext cx="314315" cy="4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19463" name="Text Box 9"/>
            <p:cNvSpPr txBox="1">
              <a:spLocks noChangeArrowheads="1"/>
            </p:cNvSpPr>
            <p:nvPr/>
          </p:nvSpPr>
          <p:spPr bwMode="auto">
            <a:xfrm>
              <a:off x="1733707" y="2419108"/>
              <a:ext cx="638154" cy="46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14</a:t>
              </a:r>
            </a:p>
          </p:txBody>
        </p:sp>
        <p:sp>
          <p:nvSpPr>
            <p:cNvPr id="19464" name="Text Box 10"/>
            <p:cNvSpPr txBox="1">
              <a:spLocks noChangeArrowheads="1"/>
            </p:cNvSpPr>
            <p:nvPr/>
          </p:nvSpPr>
          <p:spPr bwMode="auto">
            <a:xfrm>
              <a:off x="2446471" y="2419108"/>
              <a:ext cx="314315" cy="46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dirty="0" smtClean="0">
                  <a:solidFill>
                    <a:srgbClr val="FFC000"/>
                  </a:solidFill>
                  <a:effectLst>
                    <a:outerShdw blurRad="38100" dist="38100" dir="2700000" algn="tl">
                      <a:srgbClr val="000000">
                        <a:alpha val="43137"/>
                      </a:srgbClr>
                    </a:outerShdw>
                  </a:effectLst>
                  <a:latin typeface="Times New Roman" pitchFamily="18" charset="0"/>
                </a:rPr>
                <a:t>1</a:t>
              </a:r>
            </a:p>
          </p:txBody>
        </p:sp>
        <p:sp>
          <p:nvSpPr>
            <p:cNvPr id="19465" name="Text Box 11"/>
            <p:cNvSpPr txBox="1">
              <a:spLocks noChangeArrowheads="1"/>
            </p:cNvSpPr>
            <p:nvPr/>
          </p:nvSpPr>
          <p:spPr bwMode="auto">
            <a:xfrm>
              <a:off x="1260648" y="2395292"/>
              <a:ext cx="314315" cy="4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19466" name="Text Box 12"/>
            <p:cNvSpPr txBox="1">
              <a:spLocks noChangeArrowheads="1"/>
            </p:cNvSpPr>
            <p:nvPr/>
          </p:nvSpPr>
          <p:spPr bwMode="auto">
            <a:xfrm>
              <a:off x="2446471" y="2762052"/>
              <a:ext cx="314315" cy="4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dirty="0" smtClean="0">
                  <a:solidFill>
                    <a:srgbClr val="FFC000"/>
                  </a:solidFill>
                  <a:effectLst>
                    <a:outerShdw blurRad="38100" dist="38100" dir="2700000" algn="tl">
                      <a:srgbClr val="000000">
                        <a:alpha val="43137"/>
                      </a:srgbClr>
                    </a:outerShdw>
                  </a:effectLst>
                  <a:latin typeface="Times New Roman" pitchFamily="18" charset="0"/>
                </a:rPr>
                <a:t>0</a:t>
              </a:r>
            </a:p>
          </p:txBody>
        </p:sp>
        <p:sp>
          <p:nvSpPr>
            <p:cNvPr id="19467" name="Text Box 13"/>
            <p:cNvSpPr txBox="1">
              <a:spLocks noChangeArrowheads="1"/>
            </p:cNvSpPr>
            <p:nvPr/>
          </p:nvSpPr>
          <p:spPr bwMode="auto">
            <a:xfrm>
              <a:off x="1909914" y="2762052"/>
              <a:ext cx="312728" cy="4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7</a:t>
              </a:r>
            </a:p>
          </p:txBody>
        </p:sp>
        <p:sp>
          <p:nvSpPr>
            <p:cNvPr id="19468" name="Text Box 14"/>
            <p:cNvSpPr txBox="1">
              <a:spLocks noChangeArrowheads="1"/>
            </p:cNvSpPr>
            <p:nvPr/>
          </p:nvSpPr>
          <p:spPr bwMode="auto">
            <a:xfrm>
              <a:off x="1335257" y="2773166"/>
              <a:ext cx="312728" cy="4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grpSp>
          <p:nvGrpSpPr>
            <p:cNvPr id="21535" name="Group 15"/>
            <p:cNvGrpSpPr>
              <a:grpSpLocks/>
            </p:cNvGrpSpPr>
            <p:nvPr/>
          </p:nvGrpSpPr>
          <p:grpSpPr bwMode="auto">
            <a:xfrm>
              <a:off x="1625298" y="2504468"/>
              <a:ext cx="746331" cy="343752"/>
              <a:chOff x="912" y="3216"/>
              <a:chExt cx="384" cy="288"/>
            </a:xfrm>
          </p:grpSpPr>
          <p:sp>
            <p:nvSpPr>
              <p:cNvPr id="19520" name="Line 16"/>
              <p:cNvSpPr>
                <a:spLocks noChangeShapeType="1"/>
              </p:cNvSpPr>
              <p:nvPr/>
            </p:nvSpPr>
            <p:spPr bwMode="auto">
              <a:xfrm>
                <a:off x="912" y="3216"/>
                <a:ext cx="0" cy="2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19521" name="Line 17"/>
              <p:cNvSpPr>
                <a:spLocks noChangeShapeType="1"/>
              </p:cNvSpPr>
              <p:nvPr/>
            </p:nvSpPr>
            <p:spPr bwMode="auto">
              <a:xfrm>
                <a:off x="912" y="3504"/>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grpSp>
        <p:grpSp>
          <p:nvGrpSpPr>
            <p:cNvPr id="21536" name="Group 18"/>
            <p:cNvGrpSpPr>
              <a:grpSpLocks/>
            </p:cNvGrpSpPr>
            <p:nvPr/>
          </p:nvGrpSpPr>
          <p:grpSpPr bwMode="auto">
            <a:xfrm>
              <a:off x="1703687" y="2848220"/>
              <a:ext cx="667941" cy="343752"/>
              <a:chOff x="912" y="3216"/>
              <a:chExt cx="384" cy="288"/>
            </a:xfrm>
          </p:grpSpPr>
          <p:sp>
            <p:nvSpPr>
              <p:cNvPr id="19518" name="Line 19"/>
              <p:cNvSpPr>
                <a:spLocks noChangeShapeType="1"/>
              </p:cNvSpPr>
              <p:nvPr/>
            </p:nvSpPr>
            <p:spPr bwMode="auto">
              <a:xfrm>
                <a:off x="912" y="3216"/>
                <a:ext cx="0" cy="2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19519" name="Line 20"/>
              <p:cNvSpPr>
                <a:spLocks noChangeShapeType="1"/>
              </p:cNvSpPr>
              <p:nvPr/>
            </p:nvSpPr>
            <p:spPr bwMode="auto">
              <a:xfrm>
                <a:off x="912" y="3504"/>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grpSp>
        <p:grpSp>
          <p:nvGrpSpPr>
            <p:cNvPr id="21537" name="Group 21"/>
            <p:cNvGrpSpPr>
              <a:grpSpLocks/>
            </p:cNvGrpSpPr>
            <p:nvPr/>
          </p:nvGrpSpPr>
          <p:grpSpPr bwMode="auto">
            <a:xfrm>
              <a:off x="1782077" y="3191972"/>
              <a:ext cx="589552" cy="343752"/>
              <a:chOff x="912" y="3216"/>
              <a:chExt cx="384" cy="288"/>
            </a:xfrm>
          </p:grpSpPr>
          <p:sp>
            <p:nvSpPr>
              <p:cNvPr id="19516" name="Line 22"/>
              <p:cNvSpPr>
                <a:spLocks noChangeShapeType="1"/>
              </p:cNvSpPr>
              <p:nvPr/>
            </p:nvSpPr>
            <p:spPr bwMode="auto">
              <a:xfrm>
                <a:off x="912" y="3216"/>
                <a:ext cx="0" cy="2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19517" name="Line 23"/>
              <p:cNvSpPr>
                <a:spLocks noChangeShapeType="1"/>
              </p:cNvSpPr>
              <p:nvPr/>
            </p:nvSpPr>
            <p:spPr bwMode="auto">
              <a:xfrm>
                <a:off x="912" y="3504"/>
                <a:ext cx="40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grpSp>
        <p:sp>
          <p:nvSpPr>
            <p:cNvPr id="19472" name="Text Box 24"/>
            <p:cNvSpPr txBox="1">
              <a:spLocks noChangeArrowheads="1"/>
            </p:cNvSpPr>
            <p:nvPr/>
          </p:nvSpPr>
          <p:spPr bwMode="auto">
            <a:xfrm>
              <a:off x="1927376" y="3106583"/>
              <a:ext cx="314315" cy="46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3</a:t>
              </a:r>
            </a:p>
          </p:txBody>
        </p:sp>
        <p:sp>
          <p:nvSpPr>
            <p:cNvPr id="19473" name="Text Box 25"/>
            <p:cNvSpPr txBox="1">
              <a:spLocks noChangeArrowheads="1"/>
            </p:cNvSpPr>
            <p:nvPr/>
          </p:nvSpPr>
          <p:spPr bwMode="auto">
            <a:xfrm>
              <a:off x="2446471" y="3106583"/>
              <a:ext cx="314315" cy="460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dirty="0" smtClean="0">
                  <a:solidFill>
                    <a:srgbClr val="FFC000"/>
                  </a:solidFill>
                  <a:effectLst>
                    <a:outerShdw blurRad="38100" dist="38100" dir="2700000" algn="tl">
                      <a:srgbClr val="000000">
                        <a:alpha val="43137"/>
                      </a:srgbClr>
                    </a:outerShdw>
                  </a:effectLst>
                  <a:latin typeface="Times New Roman" pitchFamily="18" charset="0"/>
                </a:rPr>
                <a:t>1</a:t>
              </a:r>
            </a:p>
          </p:txBody>
        </p:sp>
        <p:sp>
          <p:nvSpPr>
            <p:cNvPr id="19474" name="Text Box 26"/>
            <p:cNvSpPr txBox="1">
              <a:spLocks noChangeArrowheads="1"/>
            </p:cNvSpPr>
            <p:nvPr/>
          </p:nvSpPr>
          <p:spPr bwMode="auto">
            <a:xfrm>
              <a:off x="1557500" y="3503509"/>
              <a:ext cx="312728" cy="4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19475" name="Text Box 27"/>
            <p:cNvSpPr txBox="1">
              <a:spLocks noChangeArrowheads="1"/>
            </p:cNvSpPr>
            <p:nvPr/>
          </p:nvSpPr>
          <p:spPr bwMode="auto">
            <a:xfrm>
              <a:off x="1906739" y="3451115"/>
              <a:ext cx="317490" cy="4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1</a:t>
              </a:r>
            </a:p>
          </p:txBody>
        </p:sp>
        <p:sp>
          <p:nvSpPr>
            <p:cNvPr id="19476" name="Text Box 28"/>
            <p:cNvSpPr txBox="1">
              <a:spLocks noChangeArrowheads="1"/>
            </p:cNvSpPr>
            <p:nvPr/>
          </p:nvSpPr>
          <p:spPr bwMode="auto">
            <a:xfrm>
              <a:off x="2446471" y="3451115"/>
              <a:ext cx="314315" cy="4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solidFill>
                    <a:srgbClr val="FFC000"/>
                  </a:solidFill>
                  <a:effectLst>
                    <a:outerShdw blurRad="38100" dist="38100" dir="2700000" algn="tl">
                      <a:srgbClr val="000000">
                        <a:alpha val="43137"/>
                      </a:srgbClr>
                    </a:outerShdw>
                  </a:effectLst>
                  <a:latin typeface="Times New Roman" pitchFamily="18" charset="0"/>
                </a:rPr>
                <a:t>1</a:t>
              </a:r>
            </a:p>
          </p:txBody>
        </p:sp>
        <p:sp>
          <p:nvSpPr>
            <p:cNvPr id="19477" name="Line 29"/>
            <p:cNvSpPr>
              <a:spLocks noChangeShapeType="1"/>
            </p:cNvSpPr>
            <p:nvPr/>
          </p:nvSpPr>
          <p:spPr bwMode="auto">
            <a:xfrm flipH="1" flipV="1">
              <a:off x="2890957" y="2590580"/>
              <a:ext cx="0" cy="167185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205854" name="Text Box 30"/>
            <p:cNvSpPr txBox="1">
              <a:spLocks noChangeArrowheads="1"/>
            </p:cNvSpPr>
            <p:nvPr/>
          </p:nvSpPr>
          <p:spPr bwMode="auto">
            <a:xfrm>
              <a:off x="1705133" y="2012656"/>
              <a:ext cx="593706" cy="400101"/>
            </a:xfrm>
            <a:prstGeom prst="rect">
              <a:avLst/>
            </a:prstGeom>
            <a:noFill/>
            <a:ln>
              <a:noFill/>
            </a:ln>
            <a:effectLst/>
            <a:extLst/>
          </p:spPr>
          <p:txBody>
            <a:bodyPr>
              <a:spAutoFit/>
            </a:bodyPr>
            <a:lstStyle/>
            <a:p>
              <a:pPr algn="l">
                <a:spcBef>
                  <a:spcPct val="50000"/>
                </a:spcBef>
                <a:defRPr/>
              </a:pPr>
              <a:r>
                <a:rPr lang="en-US" altLang="zh-CN" sz="2000">
                  <a:effectLst>
                    <a:outerShdw blurRad="38100" dist="38100" dir="2700000" algn="tl">
                      <a:srgbClr val="000000">
                        <a:alpha val="43137"/>
                      </a:srgbClr>
                    </a:outerShdw>
                  </a:effectLst>
                  <a:ea typeface="宋体" pitchFamily="2" charset="-122"/>
                </a:rPr>
                <a:t>29</a:t>
              </a:r>
            </a:p>
          </p:txBody>
        </p:sp>
        <p:grpSp>
          <p:nvGrpSpPr>
            <p:cNvPr id="21545" name="Group 31"/>
            <p:cNvGrpSpPr>
              <a:grpSpLocks/>
            </p:cNvGrpSpPr>
            <p:nvPr/>
          </p:nvGrpSpPr>
          <p:grpSpPr bwMode="auto">
            <a:xfrm>
              <a:off x="1924157" y="3555418"/>
              <a:ext cx="447472" cy="343752"/>
              <a:chOff x="912" y="3216"/>
              <a:chExt cx="384" cy="288"/>
            </a:xfrm>
          </p:grpSpPr>
          <p:sp>
            <p:nvSpPr>
              <p:cNvPr id="19514" name="Line 32"/>
              <p:cNvSpPr>
                <a:spLocks noChangeShapeType="1"/>
              </p:cNvSpPr>
              <p:nvPr/>
            </p:nvSpPr>
            <p:spPr bwMode="auto">
              <a:xfrm>
                <a:off x="912" y="3216"/>
                <a:ext cx="0" cy="28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19515" name="Line 33"/>
              <p:cNvSpPr>
                <a:spLocks noChangeShapeType="1"/>
              </p:cNvSpPr>
              <p:nvPr/>
            </p:nvSpPr>
            <p:spPr bwMode="auto">
              <a:xfrm>
                <a:off x="912" y="3504"/>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grpSp>
        <p:sp>
          <p:nvSpPr>
            <p:cNvPr id="19480" name="Text Box 34"/>
            <p:cNvSpPr txBox="1">
              <a:spLocks noChangeArrowheads="1"/>
            </p:cNvSpPr>
            <p:nvPr/>
          </p:nvSpPr>
          <p:spPr bwMode="auto">
            <a:xfrm>
              <a:off x="1927376" y="3827401"/>
              <a:ext cx="392099" cy="4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0</a:t>
              </a:r>
            </a:p>
          </p:txBody>
        </p:sp>
        <p:sp>
          <p:nvSpPr>
            <p:cNvPr id="19481" name="Text Box 35"/>
            <p:cNvSpPr txBox="1">
              <a:spLocks noChangeArrowheads="1"/>
            </p:cNvSpPr>
            <p:nvPr/>
          </p:nvSpPr>
          <p:spPr bwMode="auto">
            <a:xfrm>
              <a:off x="1409868" y="3098645"/>
              <a:ext cx="312727" cy="4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19482" name="Text Box 36"/>
            <p:cNvSpPr txBox="1">
              <a:spLocks noChangeArrowheads="1"/>
            </p:cNvSpPr>
            <p:nvPr/>
          </p:nvSpPr>
          <p:spPr bwMode="auto">
            <a:xfrm>
              <a:off x="2462346" y="3828989"/>
              <a:ext cx="314315" cy="4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solidFill>
                    <a:srgbClr val="FFC000"/>
                  </a:solidFill>
                  <a:effectLst>
                    <a:outerShdw blurRad="38100" dist="38100" dir="2700000" algn="tl">
                      <a:srgbClr val="000000">
                        <a:alpha val="43137"/>
                      </a:srgbClr>
                    </a:outerShdw>
                  </a:effectLst>
                  <a:latin typeface="Times New Roman" pitchFamily="18" charset="0"/>
                </a:rPr>
                <a:t>1</a:t>
              </a:r>
            </a:p>
          </p:txBody>
        </p:sp>
      </p:grpSp>
      <p:sp>
        <p:nvSpPr>
          <p:cNvPr id="69" name="Rectangle 3"/>
          <p:cNvSpPr txBox="1">
            <a:spLocks noChangeArrowheads="1"/>
          </p:cNvSpPr>
          <p:nvPr/>
        </p:nvSpPr>
        <p:spPr bwMode="auto">
          <a:xfrm>
            <a:off x="468312" y="3429000"/>
            <a:ext cx="5615856" cy="2268539"/>
          </a:xfrm>
          <a:prstGeom prst="rect">
            <a:avLst/>
          </a:prstGeom>
          <a:noFill/>
          <a:ln>
            <a:noFill/>
          </a:ln>
          <a:effectLst/>
          <a:extLst/>
        </p:spPr>
        <p:txBody>
          <a:bodyPr>
            <a:normAutofit fontScale="92500"/>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defRPr/>
            </a:pPr>
            <a:r>
              <a:rPr lang="zh-CN" altLang="en-US" sz="2600" dirty="0" smtClean="0">
                <a:effectLst>
                  <a:outerShdw blurRad="38100" dist="38100" dir="2700000" algn="tl">
                    <a:srgbClr val="000000">
                      <a:alpha val="43137"/>
                    </a:srgbClr>
                  </a:outerShdw>
                </a:effectLst>
              </a:rPr>
              <a:t>十进制小数转成二进制</a:t>
            </a:r>
            <a:endParaRPr lang="en-US" altLang="zh-CN" sz="2600" dirty="0" smtClean="0">
              <a:effectLst>
                <a:outerShdw blurRad="38100" dist="38100" dir="2700000" algn="tl">
                  <a:srgbClr val="000000">
                    <a:alpha val="43137"/>
                  </a:srgbClr>
                </a:outerShdw>
              </a:effectLst>
            </a:endParaRPr>
          </a:p>
          <a:p>
            <a:pPr lvl="1" algn="just" eaLnBrk="1" hangingPunct="1">
              <a:defRPr/>
            </a:pPr>
            <a:r>
              <a:rPr lang="zh-CN" altLang="en-US" sz="2200" dirty="0" smtClean="0">
                <a:effectLst>
                  <a:outerShdw blurRad="38100" dist="38100" dir="2700000" algn="tl">
                    <a:srgbClr val="000000">
                      <a:alpha val="43137"/>
                    </a:srgbClr>
                  </a:outerShdw>
                </a:effectLst>
              </a:rPr>
              <a:t>把</a:t>
            </a:r>
            <a:r>
              <a:rPr lang="zh-CN" altLang="en-US" sz="2200" dirty="0">
                <a:effectLst>
                  <a:outerShdw blurRad="38100" dist="38100" dir="2700000" algn="tl">
                    <a:srgbClr val="000000">
                      <a:alpha val="43137"/>
                    </a:srgbClr>
                  </a:outerShdw>
                </a:effectLst>
              </a:rPr>
              <a:t>它连续乘以基数</a:t>
            </a:r>
            <a:r>
              <a:rPr lang="en-US" altLang="zh-CN" sz="2200" dirty="0">
                <a:effectLst>
                  <a:outerShdw blurRad="38100" dist="38100" dir="2700000" algn="tl">
                    <a:srgbClr val="000000">
                      <a:alpha val="43137"/>
                    </a:srgbClr>
                  </a:outerShdw>
                </a:effectLst>
              </a:rPr>
              <a:t>2</a:t>
            </a:r>
            <a:r>
              <a:rPr lang="zh-CN" altLang="en-US" sz="2200" dirty="0">
                <a:effectLst>
                  <a:outerShdw blurRad="38100" dist="38100" dir="2700000" algn="tl">
                    <a:srgbClr val="000000">
                      <a:alpha val="43137"/>
                    </a:srgbClr>
                  </a:outerShdw>
                </a:effectLst>
              </a:rPr>
              <a:t>，每次去掉乘积的整数位，直到乘积只包含整数为止。最后的转换结果由各个乘积的整数位构成</a:t>
            </a:r>
            <a:r>
              <a:rPr lang="zh-CN" altLang="en-US" sz="2200" dirty="0" smtClean="0">
                <a:effectLst>
                  <a:outerShdw blurRad="38100" dist="38100" dir="2700000" algn="tl">
                    <a:srgbClr val="000000">
                      <a:alpha val="43137"/>
                    </a:srgbClr>
                  </a:outerShdw>
                </a:effectLst>
              </a:rPr>
              <a:t>。</a:t>
            </a:r>
            <a:endParaRPr lang="en-US" altLang="zh-CN" sz="2200" dirty="0" smtClean="0">
              <a:effectLst>
                <a:outerShdw blurRad="38100" dist="38100" dir="2700000" algn="tl">
                  <a:srgbClr val="000000">
                    <a:alpha val="43137"/>
                  </a:srgbClr>
                </a:outerShdw>
              </a:effectLst>
            </a:endParaRPr>
          </a:p>
          <a:p>
            <a:pPr lvl="1" algn="just" eaLnBrk="1" hangingPunct="1">
              <a:defRPr/>
            </a:pPr>
            <a:r>
              <a:rPr lang="zh-CN" altLang="en-US" sz="2200" dirty="0">
                <a:effectLst>
                  <a:outerShdw blurRad="38100" dist="38100" dir="2700000" algn="tl">
                    <a:srgbClr val="000000">
                      <a:alpha val="43137"/>
                    </a:srgbClr>
                  </a:outerShdw>
                </a:effectLst>
              </a:rPr>
              <a:t>例如</a:t>
            </a:r>
            <a:r>
              <a:rPr lang="zh-CN" altLang="en-US" sz="2200" dirty="0" smtClean="0">
                <a:effectLst>
                  <a:outerShdw blurRad="38100" dist="38100" dir="2700000" algn="tl">
                    <a:srgbClr val="000000">
                      <a:alpha val="43137"/>
                    </a:srgbClr>
                  </a:outerShdw>
                </a:effectLst>
              </a:rPr>
              <a:t>，十进制</a:t>
            </a:r>
            <a:r>
              <a:rPr lang="zh-CN" altLang="en-US" sz="2200" dirty="0">
                <a:effectLst>
                  <a:outerShdw blurRad="38100" dist="38100" dir="2700000" algn="tl">
                    <a:srgbClr val="000000">
                      <a:alpha val="43137"/>
                    </a:srgbClr>
                  </a:outerShdw>
                </a:effectLst>
              </a:rPr>
              <a:t>小数</a:t>
            </a:r>
            <a:r>
              <a:rPr lang="en-US" altLang="zh-CN" sz="2200" dirty="0" smtClean="0">
                <a:effectLst>
                  <a:outerShdw blurRad="38100" dist="38100" dir="2700000" algn="tl">
                    <a:srgbClr val="000000">
                      <a:alpha val="43137"/>
                    </a:srgbClr>
                  </a:outerShdw>
                </a:effectLst>
              </a:rPr>
              <a:t>0.8125</a:t>
            </a:r>
            <a:r>
              <a:rPr lang="zh-CN" altLang="en-US" sz="2200" dirty="0" smtClean="0">
                <a:effectLst>
                  <a:outerShdw blurRad="38100" dist="38100" dir="2700000" algn="tl">
                    <a:srgbClr val="000000">
                      <a:alpha val="43137"/>
                    </a:srgbClr>
                  </a:outerShdw>
                </a:effectLst>
              </a:rPr>
              <a:t>的二进制表示为</a:t>
            </a:r>
            <a:r>
              <a:rPr lang="en-US" altLang="zh-CN" sz="2200" dirty="0" smtClean="0">
                <a:effectLst>
                  <a:outerShdw blurRad="38100" dist="38100" dir="2700000" algn="tl">
                    <a:srgbClr val="000000">
                      <a:alpha val="43137"/>
                    </a:srgbClr>
                  </a:outerShdw>
                </a:effectLst>
              </a:rPr>
              <a:t>0.1101</a:t>
            </a:r>
          </a:p>
        </p:txBody>
      </p:sp>
      <p:grpSp>
        <p:nvGrpSpPr>
          <p:cNvPr id="21510" name="Group 20"/>
          <p:cNvGrpSpPr>
            <a:grpSpLocks/>
          </p:cNvGrpSpPr>
          <p:nvPr/>
        </p:nvGrpSpPr>
        <p:grpSpPr bwMode="auto">
          <a:xfrm>
            <a:off x="6640721" y="4221164"/>
            <a:ext cx="2323892" cy="2068992"/>
            <a:chOff x="657" y="2568"/>
            <a:chExt cx="1619" cy="1406"/>
          </a:xfrm>
        </p:grpSpPr>
        <p:sp>
          <p:nvSpPr>
            <p:cNvPr id="72" name="Text Box 2"/>
            <p:cNvSpPr txBox="1">
              <a:spLocks noChangeArrowheads="1"/>
            </p:cNvSpPr>
            <p:nvPr/>
          </p:nvSpPr>
          <p:spPr bwMode="auto">
            <a:xfrm>
              <a:off x="1690" y="2568"/>
              <a:ext cx="5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73" name="Line 3"/>
            <p:cNvSpPr>
              <a:spLocks noChangeShapeType="1"/>
            </p:cNvSpPr>
            <p:nvPr/>
          </p:nvSpPr>
          <p:spPr bwMode="auto">
            <a:xfrm flipH="1" flipV="1">
              <a:off x="657" y="2840"/>
              <a:ext cx="0" cy="1089"/>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74" name="Line 4"/>
            <p:cNvSpPr>
              <a:spLocks noChangeShapeType="1"/>
            </p:cNvSpPr>
            <p:nvPr/>
          </p:nvSpPr>
          <p:spPr bwMode="auto">
            <a:xfrm>
              <a:off x="826" y="2856"/>
              <a:ext cx="12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75" name="Rectangle 5"/>
            <p:cNvSpPr>
              <a:spLocks noChangeArrowheads="1"/>
            </p:cNvSpPr>
            <p:nvPr/>
          </p:nvSpPr>
          <p:spPr bwMode="auto">
            <a:xfrm>
              <a:off x="730" y="2856"/>
              <a:ext cx="846"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defRPr/>
              </a:pPr>
              <a:r>
                <a:rPr kumimoji="1" lang="en-US" altLang="zh-CN" sz="2400" dirty="0">
                  <a:solidFill>
                    <a:schemeClr val="folHlink"/>
                  </a:solidFill>
                  <a:effectLst>
                    <a:outerShdw blurRad="38100" dist="38100" dir="2700000" algn="tl">
                      <a:srgbClr val="000000">
                        <a:alpha val="43137"/>
                      </a:srgbClr>
                    </a:outerShdw>
                  </a:effectLst>
                  <a:ea typeface="宋体" pitchFamily="2" charset="-122"/>
                </a:rPr>
                <a:t>1</a:t>
              </a:r>
              <a:r>
                <a:rPr kumimoji="1" lang="en-US" altLang="zh-CN" sz="2400" dirty="0">
                  <a:effectLst>
                    <a:outerShdw blurRad="38100" dist="38100" dir="2700000" algn="tl">
                      <a:srgbClr val="000000">
                        <a:alpha val="43137"/>
                      </a:srgbClr>
                    </a:outerShdw>
                  </a:effectLst>
                  <a:ea typeface="宋体" pitchFamily="2" charset="-122"/>
                </a:rPr>
                <a:t>.625</a:t>
              </a:r>
            </a:p>
          </p:txBody>
        </p:sp>
        <p:sp>
          <p:nvSpPr>
            <p:cNvPr id="76" name="Rectangle 6"/>
            <p:cNvSpPr>
              <a:spLocks noChangeArrowheads="1"/>
            </p:cNvSpPr>
            <p:nvPr/>
          </p:nvSpPr>
          <p:spPr bwMode="auto">
            <a:xfrm>
              <a:off x="730" y="3144"/>
              <a:ext cx="7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defRPr/>
              </a:pPr>
              <a:r>
                <a:rPr kumimoji="1" lang="en-US" altLang="zh-CN" sz="2400" dirty="0">
                  <a:solidFill>
                    <a:schemeClr val="folHlink"/>
                  </a:solidFill>
                  <a:effectLst>
                    <a:outerShdw blurRad="38100" dist="38100" dir="2700000" algn="tl">
                      <a:srgbClr val="000000">
                        <a:alpha val="43137"/>
                      </a:srgbClr>
                    </a:outerShdw>
                  </a:effectLst>
                  <a:ea typeface="宋体" pitchFamily="2" charset="-122"/>
                </a:rPr>
                <a:t>1</a:t>
              </a:r>
              <a:r>
                <a:rPr kumimoji="1" lang="en-US" altLang="zh-CN" sz="2400" dirty="0">
                  <a:effectLst>
                    <a:outerShdw blurRad="38100" dist="38100" dir="2700000" algn="tl">
                      <a:srgbClr val="000000">
                        <a:alpha val="43137"/>
                      </a:srgbClr>
                    </a:outerShdw>
                  </a:effectLst>
                  <a:ea typeface="宋体" pitchFamily="2" charset="-122"/>
                </a:rPr>
                <a:t>.25</a:t>
              </a:r>
            </a:p>
          </p:txBody>
        </p:sp>
        <p:sp>
          <p:nvSpPr>
            <p:cNvPr id="77" name="Line 7"/>
            <p:cNvSpPr>
              <a:spLocks noChangeShapeType="1"/>
            </p:cNvSpPr>
            <p:nvPr/>
          </p:nvSpPr>
          <p:spPr bwMode="auto">
            <a:xfrm>
              <a:off x="922" y="2568"/>
              <a:ext cx="7" cy="140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78" name="Line 8"/>
            <p:cNvSpPr>
              <a:spLocks noChangeShapeType="1"/>
            </p:cNvSpPr>
            <p:nvPr/>
          </p:nvSpPr>
          <p:spPr bwMode="auto">
            <a:xfrm>
              <a:off x="826" y="3144"/>
              <a:ext cx="12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79" name="Line 9"/>
            <p:cNvSpPr>
              <a:spLocks noChangeShapeType="1"/>
            </p:cNvSpPr>
            <p:nvPr/>
          </p:nvSpPr>
          <p:spPr bwMode="auto">
            <a:xfrm>
              <a:off x="826" y="3432"/>
              <a:ext cx="12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80" name="Rectangle 10"/>
            <p:cNvSpPr>
              <a:spLocks noChangeArrowheads="1"/>
            </p:cNvSpPr>
            <p:nvPr/>
          </p:nvSpPr>
          <p:spPr bwMode="auto">
            <a:xfrm>
              <a:off x="730" y="3432"/>
              <a:ext cx="7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defRPr/>
              </a:pPr>
              <a:r>
                <a:rPr kumimoji="1" lang="en-US" altLang="zh-CN" sz="2400">
                  <a:solidFill>
                    <a:schemeClr val="folHlink"/>
                  </a:solidFill>
                  <a:effectLst>
                    <a:outerShdw blurRad="38100" dist="38100" dir="2700000" algn="tl">
                      <a:srgbClr val="000000">
                        <a:alpha val="43137"/>
                      </a:srgbClr>
                    </a:outerShdw>
                  </a:effectLst>
                  <a:ea typeface="宋体" pitchFamily="2" charset="-122"/>
                </a:rPr>
                <a:t>0</a:t>
              </a:r>
              <a:r>
                <a:rPr kumimoji="1" lang="en-US" altLang="zh-CN" sz="2400">
                  <a:effectLst>
                    <a:outerShdw blurRad="38100" dist="38100" dir="2700000" algn="tl">
                      <a:srgbClr val="000000">
                        <a:alpha val="43137"/>
                      </a:srgbClr>
                    </a:outerShdw>
                  </a:effectLst>
                  <a:ea typeface="宋体" pitchFamily="2" charset="-122"/>
                </a:rPr>
                <a:t>.5</a:t>
              </a:r>
            </a:p>
          </p:txBody>
        </p:sp>
        <p:sp>
          <p:nvSpPr>
            <p:cNvPr id="81" name="Text Box 11"/>
            <p:cNvSpPr txBox="1">
              <a:spLocks noChangeArrowheads="1"/>
            </p:cNvSpPr>
            <p:nvPr/>
          </p:nvSpPr>
          <p:spPr bwMode="auto">
            <a:xfrm>
              <a:off x="1690" y="2856"/>
              <a:ext cx="5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82" name="Text Box 12"/>
            <p:cNvSpPr txBox="1">
              <a:spLocks noChangeArrowheads="1"/>
            </p:cNvSpPr>
            <p:nvPr/>
          </p:nvSpPr>
          <p:spPr bwMode="auto">
            <a:xfrm>
              <a:off x="1690" y="3144"/>
              <a:ext cx="5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83" name="Rectangle 14"/>
            <p:cNvSpPr>
              <a:spLocks noChangeArrowheads="1"/>
            </p:cNvSpPr>
            <p:nvPr/>
          </p:nvSpPr>
          <p:spPr bwMode="auto">
            <a:xfrm>
              <a:off x="729" y="2579"/>
              <a:ext cx="8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defRPr/>
              </a:pPr>
              <a:r>
                <a:rPr kumimoji="1" lang="en-US" altLang="zh-CN" sz="2400" dirty="0">
                  <a:effectLst>
                    <a:outerShdw blurRad="38100" dist="38100" dir="2700000" algn="tl">
                      <a:srgbClr val="000000">
                        <a:alpha val="43137"/>
                      </a:srgbClr>
                    </a:outerShdw>
                  </a:effectLst>
                  <a:ea typeface="宋体" pitchFamily="2" charset="-122"/>
                </a:rPr>
                <a:t>0.8125</a:t>
              </a:r>
            </a:p>
          </p:txBody>
        </p:sp>
        <p:sp>
          <p:nvSpPr>
            <p:cNvPr id="84" name="Text Box 15"/>
            <p:cNvSpPr txBox="1">
              <a:spLocks noChangeArrowheads="1"/>
            </p:cNvSpPr>
            <p:nvPr/>
          </p:nvSpPr>
          <p:spPr bwMode="auto">
            <a:xfrm>
              <a:off x="1700" y="3425"/>
              <a:ext cx="5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itchFamily="34" charset="0"/>
                  <a:ea typeface="宋体" pitchFamily="2" charset="-122"/>
                </a:defRPr>
              </a:lvl1pPr>
              <a:lvl2pPr marL="742950" indent="-285750" eaLnBrk="0" hangingPunct="0">
                <a:defRPr>
                  <a:solidFill>
                    <a:schemeClr val="tx1"/>
                  </a:solidFill>
                  <a:latin typeface="Verdana" pitchFamily="34" charset="0"/>
                  <a:ea typeface="宋体" pitchFamily="2" charset="-122"/>
                </a:defRPr>
              </a:lvl2pPr>
              <a:lvl3pPr marL="1143000" indent="-228600" eaLnBrk="0" hangingPunct="0">
                <a:defRPr>
                  <a:solidFill>
                    <a:schemeClr val="tx1"/>
                  </a:solidFill>
                  <a:latin typeface="Verdana" pitchFamily="34" charset="0"/>
                  <a:ea typeface="宋体" pitchFamily="2" charset="-122"/>
                </a:defRPr>
              </a:lvl3pPr>
              <a:lvl4pPr marL="1600200" indent="-228600" eaLnBrk="0" hangingPunct="0">
                <a:defRPr>
                  <a:solidFill>
                    <a:schemeClr val="tx1"/>
                  </a:solidFill>
                  <a:latin typeface="Verdana" pitchFamily="34" charset="0"/>
                  <a:ea typeface="宋体" pitchFamily="2" charset="-122"/>
                </a:defRPr>
              </a:lvl4pPr>
              <a:lvl5pPr marL="2057400" indent="-228600" eaLnBrk="0" hangingPunct="0">
                <a:defRPr>
                  <a:solidFill>
                    <a:schemeClr val="tx1"/>
                  </a:solidFill>
                  <a:latin typeface="Verdana" pitchFamily="34" charset="0"/>
                  <a:ea typeface="宋体" pitchFamily="2" charset="-122"/>
                </a:defRPr>
              </a:lvl5pPr>
              <a:lvl6pPr marL="2514600" indent="-228600" algn="ctr" eaLnBrk="0" fontAlgn="base" hangingPunct="0">
                <a:spcBef>
                  <a:spcPct val="0"/>
                </a:spcBef>
                <a:spcAft>
                  <a:spcPct val="0"/>
                </a:spcAft>
                <a:defRPr>
                  <a:solidFill>
                    <a:schemeClr val="tx1"/>
                  </a:solidFill>
                  <a:latin typeface="Verdana" pitchFamily="34" charset="0"/>
                  <a:ea typeface="宋体" pitchFamily="2" charset="-122"/>
                </a:defRPr>
              </a:lvl6pPr>
              <a:lvl7pPr marL="2971800" indent="-228600" algn="ctr" eaLnBrk="0" fontAlgn="base" hangingPunct="0">
                <a:spcBef>
                  <a:spcPct val="0"/>
                </a:spcBef>
                <a:spcAft>
                  <a:spcPct val="0"/>
                </a:spcAft>
                <a:defRPr>
                  <a:solidFill>
                    <a:schemeClr val="tx1"/>
                  </a:solidFill>
                  <a:latin typeface="Verdana" pitchFamily="34" charset="0"/>
                  <a:ea typeface="宋体" pitchFamily="2" charset="-122"/>
                </a:defRPr>
              </a:lvl7pPr>
              <a:lvl8pPr marL="3429000" indent="-228600" algn="ctr" eaLnBrk="0" fontAlgn="base" hangingPunct="0">
                <a:spcBef>
                  <a:spcPct val="0"/>
                </a:spcBef>
                <a:spcAft>
                  <a:spcPct val="0"/>
                </a:spcAft>
                <a:defRPr>
                  <a:solidFill>
                    <a:schemeClr val="tx1"/>
                  </a:solidFill>
                  <a:latin typeface="Verdana" pitchFamily="34" charset="0"/>
                  <a:ea typeface="宋体" pitchFamily="2" charset="-122"/>
                </a:defRPr>
              </a:lvl8pPr>
              <a:lvl9pPr marL="3886200" indent="-228600" algn="ctr" eaLnBrk="0" fontAlgn="base" hangingPunct="0">
                <a:spcBef>
                  <a:spcPct val="0"/>
                </a:spcBef>
                <a:spcAft>
                  <a:spcPct val="0"/>
                </a:spcAft>
                <a:defRPr>
                  <a:solidFill>
                    <a:schemeClr val="tx1"/>
                  </a:solidFill>
                  <a:latin typeface="Verdana" pitchFamily="34" charset="0"/>
                  <a:ea typeface="宋体" pitchFamily="2" charset="-122"/>
                </a:defRPr>
              </a:lvl9pPr>
            </a:lstStyle>
            <a:p>
              <a:pPr algn="l" eaLnBrk="1" hangingPunct="1">
                <a:spcBef>
                  <a:spcPct val="50000"/>
                </a:spcBef>
                <a:defRPr/>
              </a:pPr>
              <a:r>
                <a:rPr kumimoji="1" lang="en-US" altLang="zh-CN" sz="2400" smtClean="0">
                  <a:effectLst>
                    <a:outerShdw blurRad="38100" dist="38100" dir="2700000" algn="tl">
                      <a:srgbClr val="000000">
                        <a:alpha val="43137"/>
                      </a:srgbClr>
                    </a:outerShdw>
                  </a:effectLst>
                  <a:latin typeface="Times New Roman" pitchFamily="18" charset="0"/>
                </a:rPr>
                <a:t>×2</a:t>
              </a:r>
            </a:p>
          </p:txBody>
        </p:sp>
        <p:sp>
          <p:nvSpPr>
            <p:cNvPr id="85" name="Line 16"/>
            <p:cNvSpPr>
              <a:spLocks noChangeShapeType="1"/>
            </p:cNvSpPr>
            <p:nvPr/>
          </p:nvSpPr>
          <p:spPr bwMode="auto">
            <a:xfrm>
              <a:off x="815" y="3702"/>
              <a:ext cx="12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a:defRPr/>
              </a:pPr>
              <a:endParaRPr lang="zh-CN" altLang="en-US">
                <a:effectLst>
                  <a:outerShdw blurRad="38100" dist="38100" dir="2700000" algn="tl">
                    <a:srgbClr val="000000">
                      <a:alpha val="43137"/>
                    </a:srgbClr>
                  </a:outerShdw>
                </a:effectLst>
                <a:ea typeface="宋体" pitchFamily="2" charset="-122"/>
              </a:endParaRPr>
            </a:p>
          </p:txBody>
        </p:sp>
        <p:sp>
          <p:nvSpPr>
            <p:cNvPr id="86" name="Rectangle 17"/>
            <p:cNvSpPr>
              <a:spLocks noChangeArrowheads="1"/>
            </p:cNvSpPr>
            <p:nvPr/>
          </p:nvSpPr>
          <p:spPr bwMode="auto">
            <a:xfrm>
              <a:off x="744" y="3686"/>
              <a:ext cx="7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defRPr/>
              </a:pPr>
              <a:r>
                <a:rPr kumimoji="1" lang="en-US" altLang="zh-CN" sz="2400">
                  <a:solidFill>
                    <a:schemeClr val="folHlink"/>
                  </a:solidFill>
                  <a:effectLst>
                    <a:outerShdw blurRad="38100" dist="38100" dir="2700000" algn="tl">
                      <a:srgbClr val="000000">
                        <a:alpha val="43137"/>
                      </a:srgbClr>
                    </a:outerShdw>
                  </a:effectLst>
                  <a:ea typeface="宋体" pitchFamily="2" charset="-122"/>
                </a:rPr>
                <a:t>1</a:t>
              </a:r>
              <a:r>
                <a:rPr kumimoji="1" lang="en-US" altLang="zh-CN" sz="2400">
                  <a:effectLst>
                    <a:outerShdw blurRad="38100" dist="38100" dir="2700000" algn="tl">
                      <a:srgbClr val="000000">
                        <a:alpha val="43137"/>
                      </a:srgbClr>
                    </a:outerShdw>
                  </a:effectLst>
                  <a:ea typeface="宋体" pitchFamily="2" charset="-122"/>
                </a:rPr>
                <a:t>.0</a:t>
              </a:r>
            </a:p>
          </p:txBody>
        </p:sp>
      </p:grpSp>
      <p:sp>
        <p:nvSpPr>
          <p:cNvPr id="87" name="Text Box 19"/>
          <p:cNvSpPr txBox="1">
            <a:spLocks noChangeArrowheads="1"/>
          </p:cNvSpPr>
          <p:nvPr/>
        </p:nvSpPr>
        <p:spPr bwMode="auto">
          <a:xfrm>
            <a:off x="323528" y="5589240"/>
            <a:ext cx="4144083" cy="461665"/>
          </a:xfrm>
          <a:prstGeom prst="rect">
            <a:avLst/>
          </a:prstGeom>
          <a:solidFill>
            <a:schemeClr val="bg1"/>
          </a:solidFill>
          <a:ln>
            <a:noFill/>
          </a:ln>
          <a:effectLst/>
          <a:extLst/>
        </p:spPr>
        <p:txBody>
          <a:bodyPr wrap="none">
            <a:spAutoFit/>
          </a:bodyPr>
          <a:lstStyle/>
          <a:p>
            <a:pPr algn="l">
              <a:defRPr/>
            </a:pPr>
            <a:r>
              <a:rPr lang="en-US" altLang="zh-CN" sz="2400" b="1" dirty="0">
                <a:solidFill>
                  <a:schemeClr val="folHlink"/>
                </a:solidFill>
                <a:effectLst>
                  <a:outerShdw blurRad="38100" dist="38100" dir="2700000" algn="tl">
                    <a:srgbClr val="000000"/>
                  </a:outerShdw>
                </a:effectLst>
                <a:ea typeface="宋体" pitchFamily="2" charset="-122"/>
              </a:rPr>
              <a:t>(0.1)</a:t>
            </a:r>
            <a:r>
              <a:rPr lang="en-US" altLang="zh-CN" sz="2400" b="1" baseline="-25000" dirty="0">
                <a:solidFill>
                  <a:schemeClr val="folHlink"/>
                </a:solidFill>
                <a:effectLst>
                  <a:outerShdw blurRad="38100" dist="38100" dir="2700000" algn="tl">
                    <a:srgbClr val="000000"/>
                  </a:outerShdw>
                </a:effectLst>
                <a:ea typeface="宋体" pitchFamily="2" charset="-122"/>
              </a:rPr>
              <a:t>10</a:t>
            </a:r>
            <a:r>
              <a:rPr lang="zh-CN" altLang="en-US" sz="2400" b="1" dirty="0">
                <a:effectLst>
                  <a:outerShdw blurRad="38100" dist="38100" dir="2700000" algn="tl">
                    <a:srgbClr val="000000"/>
                  </a:outerShdw>
                </a:effectLst>
                <a:ea typeface="宋体" pitchFamily="2" charset="-122"/>
              </a:rPr>
              <a:t>转成二进制是多少？</a:t>
            </a:r>
          </a:p>
        </p:txBody>
      </p:sp>
      <p:sp>
        <p:nvSpPr>
          <p:cNvPr id="55" name="Text Box 19"/>
          <p:cNvSpPr txBox="1">
            <a:spLocks noChangeArrowheads="1"/>
          </p:cNvSpPr>
          <p:nvPr/>
        </p:nvSpPr>
        <p:spPr bwMode="auto">
          <a:xfrm>
            <a:off x="331842" y="6146140"/>
            <a:ext cx="6208751" cy="461665"/>
          </a:xfrm>
          <a:prstGeom prst="rect">
            <a:avLst/>
          </a:prstGeom>
          <a:solidFill>
            <a:schemeClr val="bg1"/>
          </a:solidFill>
          <a:ln>
            <a:noFill/>
          </a:ln>
          <a:effectLst/>
          <a:extLst/>
        </p:spPr>
        <p:txBody>
          <a:bodyPr wrap="none">
            <a:spAutoFit/>
          </a:bodyPr>
          <a:lstStyle/>
          <a:p>
            <a:pPr algn="l">
              <a:defRPr/>
            </a:pPr>
            <a:r>
              <a:rPr lang="en-US" altLang="zh-CN" sz="2400" b="1" dirty="0">
                <a:solidFill>
                  <a:schemeClr val="folHlink"/>
                </a:solidFill>
                <a:effectLst>
                  <a:outerShdw blurRad="38100" dist="38100" dir="2700000" algn="tl">
                    <a:srgbClr val="000000"/>
                  </a:outerShdw>
                </a:effectLst>
                <a:ea typeface="宋体" pitchFamily="2" charset="-122"/>
              </a:rPr>
              <a:t>(</a:t>
            </a:r>
            <a:r>
              <a:rPr lang="en-US" altLang="zh-CN" sz="2400" b="1" dirty="0" smtClean="0">
                <a:solidFill>
                  <a:schemeClr val="folHlink"/>
                </a:solidFill>
                <a:effectLst>
                  <a:outerShdw blurRad="38100" dist="38100" dir="2700000" algn="tl">
                    <a:srgbClr val="000000"/>
                  </a:outerShdw>
                </a:effectLst>
                <a:ea typeface="宋体" pitchFamily="2" charset="-122"/>
              </a:rPr>
              <a:t>0.1)</a:t>
            </a:r>
            <a:r>
              <a:rPr lang="en-US" altLang="zh-CN" sz="2400" b="1" baseline="-25000" dirty="0" smtClean="0">
                <a:solidFill>
                  <a:schemeClr val="folHlink"/>
                </a:solidFill>
                <a:effectLst>
                  <a:outerShdw blurRad="38100" dist="38100" dir="2700000" algn="tl">
                    <a:srgbClr val="000000"/>
                  </a:outerShdw>
                </a:effectLst>
                <a:ea typeface="宋体" pitchFamily="2" charset="-122"/>
              </a:rPr>
              <a:t>10</a:t>
            </a:r>
            <a:r>
              <a:rPr lang="en-US" altLang="zh-CN" sz="2400" b="1" dirty="0" smtClean="0">
                <a:effectLst>
                  <a:outerShdw blurRad="38100" dist="38100" dir="2700000" algn="tl">
                    <a:srgbClr val="000000"/>
                  </a:outerShdw>
                </a:effectLst>
                <a:ea typeface="宋体" pitchFamily="2" charset="-122"/>
              </a:rPr>
              <a:t>=</a:t>
            </a:r>
            <a:r>
              <a:rPr lang="en-US" altLang="zh-CN" sz="2400" b="1" dirty="0" smtClean="0">
                <a:solidFill>
                  <a:srgbClr val="FFC000"/>
                </a:solidFill>
                <a:effectLst>
                  <a:outerShdw blurRad="38100" dist="38100" dir="2700000" algn="tl">
                    <a:srgbClr val="000000"/>
                  </a:outerShdw>
                </a:effectLst>
                <a:ea typeface="宋体" pitchFamily="2" charset="-122"/>
              </a:rPr>
              <a:t>(0.0</a:t>
            </a:r>
            <a:r>
              <a:rPr lang="en-US" altLang="zh-CN" sz="2400" b="1" u="sng" dirty="0" smtClean="0">
                <a:solidFill>
                  <a:srgbClr val="FFC000"/>
                </a:solidFill>
                <a:effectLst>
                  <a:outerShdw blurRad="38100" dist="38100" dir="2700000" algn="tl">
                    <a:srgbClr val="000000"/>
                  </a:outerShdw>
                </a:effectLst>
                <a:ea typeface="宋体" pitchFamily="2" charset="-122"/>
              </a:rPr>
              <a:t>0011</a:t>
            </a:r>
            <a:r>
              <a:rPr lang="en-US" altLang="zh-CN" sz="2400" b="1" dirty="0" smtClean="0">
                <a:solidFill>
                  <a:srgbClr val="FFC000"/>
                </a:solidFill>
                <a:effectLst>
                  <a:outerShdw blurRad="38100" dist="38100" dir="2700000" algn="tl">
                    <a:srgbClr val="000000"/>
                  </a:outerShdw>
                </a:effectLst>
                <a:ea typeface="宋体" pitchFamily="2" charset="-122"/>
              </a:rPr>
              <a:t>...)</a:t>
            </a:r>
            <a:r>
              <a:rPr lang="en-US" altLang="zh-CN" sz="2400" b="1" baseline="-25000" dirty="0" smtClean="0">
                <a:solidFill>
                  <a:srgbClr val="FFC000"/>
                </a:solidFill>
                <a:effectLst>
                  <a:outerShdw blurRad="38100" dist="38100" dir="2700000" algn="tl">
                    <a:srgbClr val="000000"/>
                  </a:outerShdw>
                </a:effectLst>
                <a:ea typeface="宋体" pitchFamily="2" charset="-122"/>
              </a:rPr>
              <a:t> </a:t>
            </a:r>
            <a:r>
              <a:rPr lang="en-US" altLang="zh-CN" sz="2400" b="1" baseline="-25000" dirty="0" smtClean="0">
                <a:solidFill>
                  <a:schemeClr val="folHlink"/>
                </a:solidFill>
                <a:effectLst>
                  <a:outerShdw blurRad="38100" dist="38100" dir="2700000" algn="tl">
                    <a:srgbClr val="000000"/>
                  </a:outerShdw>
                </a:effectLst>
                <a:ea typeface="宋体" pitchFamily="2" charset="-122"/>
              </a:rPr>
              <a:t>2</a:t>
            </a:r>
            <a:r>
              <a:rPr lang="zh-CN" altLang="en-US" sz="2400" b="1" dirty="0" smtClean="0">
                <a:effectLst>
                  <a:outerShdw blurRad="38100" dist="38100" dir="2700000" algn="tl">
                    <a:srgbClr val="000000"/>
                  </a:outerShdw>
                </a:effectLst>
                <a:ea typeface="宋体" pitchFamily="2" charset="-122"/>
              </a:rPr>
              <a:t> 这意味着什么？</a:t>
            </a:r>
            <a:endParaRPr lang="zh-CN" altLang="en-US" sz="2400" b="1" dirty="0">
              <a:effectLst>
                <a:outerShdw blurRad="38100" dist="38100" dir="2700000" algn="tl">
                  <a:srgbClr val="000000"/>
                </a:outerShdw>
              </a:effectLst>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fill="hold"/>
                                        <p:tgtEl>
                                          <p:spTgt spid="55"/>
                                        </p:tgtEl>
                                        <p:attrNameLst>
                                          <p:attrName>ppt_x</p:attrName>
                                        </p:attrNameLst>
                                      </p:cBhvr>
                                      <p:tavLst>
                                        <p:tav tm="0">
                                          <p:val>
                                            <p:strVal val="#ppt_x"/>
                                          </p:val>
                                        </p:tav>
                                        <p:tav tm="100000">
                                          <p:val>
                                            <p:strVal val="#ppt_x"/>
                                          </p:val>
                                        </p:tav>
                                      </p:tavLst>
                                    </p:anim>
                                    <p:anim calcmode="lin" valueType="num">
                                      <p:cBhvr additive="base">
                                        <p:cTn id="1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5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defRPr/>
            </a:pPr>
            <a:r>
              <a:rPr lang="zh-CN" altLang="en-US" smtClean="0"/>
              <a:t>主要内容</a:t>
            </a:r>
          </a:p>
        </p:txBody>
      </p:sp>
      <p:sp>
        <p:nvSpPr>
          <p:cNvPr id="183299" name="Rectangle 3"/>
          <p:cNvSpPr>
            <a:spLocks noGrp="1" noChangeArrowheads="1"/>
          </p:cNvSpPr>
          <p:nvPr>
            <p:ph type="body" idx="1"/>
          </p:nvPr>
        </p:nvSpPr>
        <p:spPr>
          <a:xfrm>
            <a:off x="457200" y="1600200"/>
            <a:ext cx="8229600" cy="4924425"/>
          </a:xfrm>
        </p:spPr>
        <p:txBody>
          <a:bodyPr>
            <a:normAutofit/>
          </a:bodyPr>
          <a:lstStyle/>
          <a:p>
            <a:pPr eaLnBrk="1" hangingPunct="1">
              <a:defRPr/>
            </a:pPr>
            <a:r>
              <a:rPr lang="zh-CN" altLang="en-US" sz="3600" dirty="0"/>
              <a:t>计算机的工作模型</a:t>
            </a:r>
            <a:endParaRPr lang="en-US" altLang="zh-CN" sz="3600" dirty="0"/>
          </a:p>
          <a:p>
            <a:pPr lvl="1" eaLnBrk="1" hangingPunct="1">
              <a:defRPr/>
            </a:pPr>
            <a:r>
              <a:rPr lang="zh-CN" altLang="en-US" dirty="0" smtClean="0"/>
              <a:t>冯诺依曼体系结构</a:t>
            </a:r>
            <a:r>
              <a:rPr lang="zh-CN" altLang="en-US" dirty="0"/>
              <a:t>、硬件、软件以及机内信息表示</a:t>
            </a:r>
          </a:p>
          <a:p>
            <a:pPr eaLnBrk="1" hangingPunct="1">
              <a:defRPr/>
            </a:pPr>
            <a:r>
              <a:rPr lang="zh-CN" altLang="en-US" sz="3600" dirty="0"/>
              <a:t>程序设计概述</a:t>
            </a:r>
            <a:endParaRPr lang="en-US" altLang="zh-CN" sz="3600" dirty="0"/>
          </a:p>
          <a:p>
            <a:pPr lvl="1" eaLnBrk="1" hangingPunct="1">
              <a:defRPr/>
            </a:pPr>
            <a:r>
              <a:rPr lang="zh-CN" altLang="en-US" dirty="0"/>
              <a:t>程序设计范式、步骤以及语言</a:t>
            </a:r>
          </a:p>
          <a:p>
            <a:pPr eaLnBrk="1" hangingPunct="1">
              <a:defRPr/>
            </a:pPr>
            <a:r>
              <a:rPr lang="en-US" altLang="zh-CN" sz="3600" dirty="0" smtClean="0"/>
              <a:t>C/C</a:t>
            </a:r>
            <a:r>
              <a:rPr lang="en-US" altLang="zh-CN" sz="3600" dirty="0"/>
              <a:t>++</a:t>
            </a:r>
            <a:r>
              <a:rPr lang="zh-CN" altLang="en-US" sz="3600" dirty="0"/>
              <a:t>语言概述</a:t>
            </a:r>
            <a:endParaRPr lang="en-US" altLang="zh-CN" sz="3600" dirty="0"/>
          </a:p>
          <a:p>
            <a:pPr lvl="1" eaLnBrk="1" hangingPunct="1">
              <a:defRPr/>
            </a:pPr>
            <a:r>
              <a:rPr lang="en-US" altLang="zh-CN" dirty="0" smtClean="0"/>
              <a:t>C/C</a:t>
            </a:r>
            <a:r>
              <a:rPr lang="en-US" altLang="zh-CN" dirty="0"/>
              <a:t>++</a:t>
            </a:r>
            <a:r>
              <a:rPr lang="zh-CN" altLang="en-US" dirty="0"/>
              <a:t>程序构成、运行步骤、开发</a:t>
            </a:r>
            <a:r>
              <a:rPr lang="zh-CN" altLang="en-US" dirty="0" smtClean="0"/>
              <a:t>环境</a:t>
            </a:r>
            <a:endParaRPr lang="en-US" altLang="zh-CN" dirty="0" smtClean="0"/>
          </a:p>
          <a:p>
            <a:pPr lvl="1" eaLnBrk="1" hangingPunct="1">
              <a:defRPr/>
            </a:pPr>
            <a:r>
              <a:rPr lang="en-US" altLang="zh-CN" dirty="0" smtClean="0"/>
              <a:t>C/C++</a:t>
            </a:r>
            <a:r>
              <a:rPr lang="zh-CN" altLang="en-US" dirty="0" smtClean="0"/>
              <a:t>语言的词法</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61" name="Rectangle 13"/>
          <p:cNvSpPr>
            <a:spLocks noChangeArrowheads="1"/>
          </p:cNvSpPr>
          <p:nvPr/>
        </p:nvSpPr>
        <p:spPr bwMode="auto">
          <a:xfrm>
            <a:off x="457200" y="201613"/>
            <a:ext cx="8229600" cy="1139825"/>
          </a:xfrm>
          <a:prstGeom prst="rect">
            <a:avLst/>
          </a:prstGeom>
          <a:noFill/>
          <a:ln>
            <a:noFill/>
          </a:ln>
          <a:effectLst/>
          <a:extLst/>
        </p:spPr>
        <p:txBody>
          <a:bodyPr anchor="ctr" anchorCtr="1"/>
          <a:lstStyle/>
          <a:p>
            <a:pPr>
              <a:defRPr/>
            </a:pPr>
            <a:r>
              <a:rPr lang="zh-CN" altLang="en-US" sz="3600">
                <a:solidFill>
                  <a:schemeClr val="tx2"/>
                </a:solidFill>
                <a:effectLst>
                  <a:outerShdw blurRad="38100" dist="38100" dir="2700000" algn="tl">
                    <a:srgbClr val="000000"/>
                  </a:outerShdw>
                </a:effectLst>
                <a:latin typeface="Arial" charset="0"/>
                <a:ea typeface="宋体" pitchFamily="2" charset="-122"/>
              </a:rPr>
              <a:t>二进制转换成十进制</a:t>
            </a:r>
          </a:p>
        </p:txBody>
      </p:sp>
      <p:sp>
        <p:nvSpPr>
          <p:cNvPr id="206866" name="Rectangle 18"/>
          <p:cNvSpPr>
            <a:spLocks noGrp="1" noChangeArrowheads="1"/>
          </p:cNvSpPr>
          <p:nvPr>
            <p:ph type="body" idx="1"/>
          </p:nvPr>
        </p:nvSpPr>
        <p:spPr>
          <a:xfrm>
            <a:off x="457200" y="1600200"/>
            <a:ext cx="8507413" cy="4565650"/>
          </a:xfrm>
        </p:spPr>
        <p:txBody>
          <a:bodyPr>
            <a:normAutofit/>
          </a:bodyPr>
          <a:lstStyle/>
          <a:p>
            <a:pPr eaLnBrk="1" hangingPunct="1">
              <a:lnSpc>
                <a:spcPct val="90000"/>
              </a:lnSpc>
              <a:defRPr/>
            </a:pPr>
            <a:r>
              <a:rPr lang="zh-CN" altLang="en-US" sz="2800" dirty="0" smtClean="0"/>
              <a:t>二进制整数转</a:t>
            </a:r>
            <a:r>
              <a:rPr lang="zh-CN" altLang="en-US" sz="2800" dirty="0"/>
              <a:t>成</a:t>
            </a:r>
            <a:r>
              <a:rPr lang="zh-CN" altLang="en-US" sz="2800" dirty="0" smtClean="0"/>
              <a:t>十进制</a:t>
            </a:r>
            <a:endParaRPr lang="zh-CN" altLang="en-US" sz="2800" dirty="0"/>
          </a:p>
          <a:p>
            <a:pPr lvl="1" eaLnBrk="1" hangingPunct="1">
              <a:lnSpc>
                <a:spcPct val="90000"/>
              </a:lnSpc>
              <a:defRPr/>
            </a:pPr>
            <a:r>
              <a:rPr lang="en-US" altLang="zh-CN" sz="2400" dirty="0"/>
              <a:t>(11101)</a:t>
            </a:r>
            <a:r>
              <a:rPr lang="en-US" altLang="zh-CN" sz="2400" baseline="-25000" dirty="0"/>
              <a:t>2</a:t>
            </a:r>
            <a:r>
              <a:rPr lang="en-US" altLang="zh-CN" sz="2400" dirty="0"/>
              <a:t>=</a:t>
            </a:r>
            <a:r>
              <a:rPr kumimoji="1" lang="en-US" altLang="zh-CN" sz="2400" dirty="0"/>
              <a:t>1×</a:t>
            </a:r>
            <a:r>
              <a:rPr kumimoji="1" lang="en-US" altLang="zh-CN" sz="2400" dirty="0">
                <a:solidFill>
                  <a:schemeClr val="folHlink"/>
                </a:solidFill>
              </a:rPr>
              <a:t>2</a:t>
            </a:r>
            <a:r>
              <a:rPr kumimoji="1" lang="en-US" altLang="zh-CN" sz="2400" baseline="30000" dirty="0">
                <a:solidFill>
                  <a:schemeClr val="folHlink"/>
                </a:solidFill>
              </a:rPr>
              <a:t>4</a:t>
            </a:r>
            <a:r>
              <a:rPr kumimoji="1" lang="en-US" altLang="zh-CN" sz="2400" dirty="0"/>
              <a:t>+1×</a:t>
            </a:r>
            <a:r>
              <a:rPr kumimoji="1" lang="en-US" altLang="zh-CN" sz="2400" dirty="0">
                <a:solidFill>
                  <a:schemeClr val="folHlink"/>
                </a:solidFill>
              </a:rPr>
              <a:t>2</a:t>
            </a:r>
            <a:r>
              <a:rPr kumimoji="1" lang="en-US" altLang="zh-CN" sz="2400" baseline="30000" dirty="0">
                <a:solidFill>
                  <a:schemeClr val="folHlink"/>
                </a:solidFill>
              </a:rPr>
              <a:t>3</a:t>
            </a:r>
            <a:r>
              <a:rPr kumimoji="1" lang="en-US" altLang="zh-CN" sz="2400" dirty="0"/>
              <a:t>+1×</a:t>
            </a:r>
            <a:r>
              <a:rPr kumimoji="1" lang="en-US" altLang="zh-CN" sz="2400" dirty="0">
                <a:solidFill>
                  <a:schemeClr val="folHlink"/>
                </a:solidFill>
              </a:rPr>
              <a:t>2</a:t>
            </a:r>
            <a:r>
              <a:rPr kumimoji="1" lang="en-US" altLang="zh-CN" sz="2400" baseline="30000" dirty="0">
                <a:solidFill>
                  <a:schemeClr val="folHlink"/>
                </a:solidFill>
              </a:rPr>
              <a:t>2</a:t>
            </a:r>
            <a:r>
              <a:rPr kumimoji="1" lang="en-US" altLang="zh-CN" sz="2400" dirty="0"/>
              <a:t>+0×</a:t>
            </a:r>
            <a:r>
              <a:rPr kumimoji="1" lang="en-US" altLang="zh-CN" sz="2400" dirty="0">
                <a:solidFill>
                  <a:schemeClr val="folHlink"/>
                </a:solidFill>
              </a:rPr>
              <a:t>2</a:t>
            </a:r>
            <a:r>
              <a:rPr kumimoji="1" lang="en-US" altLang="zh-CN" sz="2400" baseline="30000" dirty="0">
                <a:solidFill>
                  <a:schemeClr val="folHlink"/>
                </a:solidFill>
              </a:rPr>
              <a:t>1</a:t>
            </a:r>
            <a:r>
              <a:rPr kumimoji="1" lang="en-US" altLang="zh-CN" sz="2400" dirty="0"/>
              <a:t>+1×</a:t>
            </a:r>
            <a:r>
              <a:rPr kumimoji="1" lang="en-US" altLang="zh-CN" sz="2400" dirty="0">
                <a:solidFill>
                  <a:schemeClr val="folHlink"/>
                </a:solidFill>
              </a:rPr>
              <a:t>2</a:t>
            </a:r>
            <a:r>
              <a:rPr kumimoji="1" lang="en-US" altLang="zh-CN" sz="2400" baseline="30000" dirty="0">
                <a:solidFill>
                  <a:schemeClr val="folHlink"/>
                </a:solidFill>
              </a:rPr>
              <a:t>0</a:t>
            </a:r>
            <a:r>
              <a:rPr kumimoji="1" lang="en-US" altLang="zh-CN" sz="2400" dirty="0"/>
              <a:t>=29</a:t>
            </a:r>
            <a:endParaRPr lang="en-US" altLang="zh-CN" sz="2400" dirty="0"/>
          </a:p>
          <a:p>
            <a:pPr eaLnBrk="1" hangingPunct="1">
              <a:lnSpc>
                <a:spcPct val="90000"/>
              </a:lnSpc>
              <a:defRPr/>
            </a:pPr>
            <a:endParaRPr lang="en-US" altLang="zh-CN" sz="2800" dirty="0" smtClean="0"/>
          </a:p>
          <a:p>
            <a:pPr eaLnBrk="1" hangingPunct="1">
              <a:lnSpc>
                <a:spcPct val="90000"/>
              </a:lnSpc>
              <a:defRPr/>
            </a:pPr>
            <a:r>
              <a:rPr lang="zh-CN" altLang="en-US" sz="2800" dirty="0" smtClean="0"/>
              <a:t>二进制小数转成十进制</a:t>
            </a:r>
          </a:p>
          <a:p>
            <a:pPr lvl="1" eaLnBrk="1" hangingPunct="1">
              <a:lnSpc>
                <a:spcPct val="90000"/>
              </a:lnSpc>
              <a:defRPr/>
            </a:pPr>
            <a:r>
              <a:rPr lang="en-US" altLang="zh-CN" sz="2400" dirty="0" smtClean="0"/>
              <a:t>(0.1101)</a:t>
            </a:r>
            <a:r>
              <a:rPr lang="en-US" altLang="zh-CN" sz="2400" baseline="-25000" dirty="0" smtClean="0"/>
              <a:t>2</a:t>
            </a:r>
            <a:r>
              <a:rPr lang="en-US" altLang="zh-CN" sz="2400" dirty="0" smtClean="0"/>
              <a:t>=1×</a:t>
            </a:r>
            <a:r>
              <a:rPr lang="en-US" altLang="zh-CN" sz="2400" dirty="0" smtClean="0">
                <a:solidFill>
                  <a:schemeClr val="folHlink"/>
                </a:solidFill>
              </a:rPr>
              <a:t>2</a:t>
            </a:r>
            <a:r>
              <a:rPr lang="en-US" altLang="zh-CN" sz="2400" baseline="30000" dirty="0" smtClean="0">
                <a:solidFill>
                  <a:schemeClr val="folHlink"/>
                </a:solidFill>
              </a:rPr>
              <a:t>-1</a:t>
            </a:r>
            <a:r>
              <a:rPr lang="en-US" altLang="zh-CN" sz="2400" dirty="0" smtClean="0"/>
              <a:t>+1×</a:t>
            </a:r>
            <a:r>
              <a:rPr lang="en-US" altLang="zh-CN" sz="2400" dirty="0" smtClean="0">
                <a:solidFill>
                  <a:schemeClr val="folHlink"/>
                </a:solidFill>
              </a:rPr>
              <a:t>2</a:t>
            </a:r>
            <a:r>
              <a:rPr lang="en-US" altLang="zh-CN" sz="2400" baseline="30000" dirty="0" smtClean="0">
                <a:solidFill>
                  <a:schemeClr val="folHlink"/>
                </a:solidFill>
              </a:rPr>
              <a:t>-2</a:t>
            </a:r>
            <a:r>
              <a:rPr lang="en-US" altLang="zh-CN" sz="2400" dirty="0" smtClean="0"/>
              <a:t>+0×</a:t>
            </a:r>
            <a:r>
              <a:rPr lang="en-US" altLang="zh-CN" sz="2400" dirty="0" smtClean="0">
                <a:solidFill>
                  <a:schemeClr val="folHlink"/>
                </a:solidFill>
              </a:rPr>
              <a:t>2</a:t>
            </a:r>
            <a:r>
              <a:rPr lang="en-US" altLang="zh-CN" sz="2400" baseline="30000" dirty="0" smtClean="0">
                <a:solidFill>
                  <a:schemeClr val="folHlink"/>
                </a:solidFill>
              </a:rPr>
              <a:t>-3</a:t>
            </a:r>
            <a:r>
              <a:rPr lang="en-US" altLang="zh-CN" sz="2400" dirty="0" smtClean="0"/>
              <a:t>+1×</a:t>
            </a:r>
            <a:r>
              <a:rPr lang="en-US" altLang="zh-CN" sz="2400" dirty="0" smtClean="0">
                <a:solidFill>
                  <a:schemeClr val="folHlink"/>
                </a:solidFill>
              </a:rPr>
              <a:t>2</a:t>
            </a:r>
            <a:r>
              <a:rPr lang="en-US" altLang="zh-CN" sz="2400" baseline="30000" dirty="0" smtClean="0">
                <a:solidFill>
                  <a:schemeClr val="folHlink"/>
                </a:solidFill>
              </a:rPr>
              <a:t>-4</a:t>
            </a:r>
            <a:r>
              <a:rPr lang="en-US" altLang="zh-CN" sz="2400" dirty="0" smtClean="0"/>
              <a:t> =0.8125</a:t>
            </a:r>
          </a:p>
          <a:p>
            <a:pPr eaLnBrk="1" hangingPunct="1">
              <a:lnSpc>
                <a:spcPct val="90000"/>
              </a:lnSpc>
              <a:defRPr/>
            </a:pPr>
            <a:endParaRPr lang="en-US" altLang="zh-CN" sz="2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十进制与八进制和十六进制之间的转换</a:t>
            </a:r>
          </a:p>
        </p:txBody>
      </p:sp>
      <p:sp>
        <p:nvSpPr>
          <p:cNvPr id="3" name="内容占位符 2"/>
          <p:cNvSpPr>
            <a:spLocks noGrp="1"/>
          </p:cNvSpPr>
          <p:nvPr>
            <p:ph idx="1"/>
          </p:nvPr>
        </p:nvSpPr>
        <p:spPr/>
        <p:txBody>
          <a:bodyPr/>
          <a:lstStyle/>
          <a:p>
            <a:pPr eaLnBrk="1" hangingPunct="1">
              <a:defRPr/>
            </a:pPr>
            <a:r>
              <a:rPr lang="zh-CN" altLang="en-US" dirty="0" smtClean="0"/>
              <a:t>转换</a:t>
            </a:r>
            <a:r>
              <a:rPr lang="zh-CN" altLang="en-US" dirty="0"/>
              <a:t>过程与上述的十进制与二进制之间的转换类似，只要把上面的基数</a:t>
            </a:r>
            <a:r>
              <a:rPr lang="en-US" altLang="zh-CN" dirty="0"/>
              <a:t>2</a:t>
            </a:r>
            <a:r>
              <a:rPr lang="zh-CN" altLang="en-US" dirty="0"/>
              <a:t>改成</a:t>
            </a:r>
            <a:r>
              <a:rPr lang="en-US" altLang="zh-CN" dirty="0"/>
              <a:t>8</a:t>
            </a:r>
            <a:r>
              <a:rPr lang="zh-CN" altLang="en-US" dirty="0"/>
              <a:t>或</a:t>
            </a:r>
            <a:r>
              <a:rPr lang="en-US" altLang="zh-CN" dirty="0"/>
              <a:t>16</a:t>
            </a:r>
            <a:r>
              <a:rPr lang="zh-CN" altLang="en-US" dirty="0"/>
              <a:t>。</a:t>
            </a:r>
            <a:endParaRPr lang="en-US" altLang="zh-CN" dirty="0"/>
          </a:p>
          <a:p>
            <a:endParaRPr lang="zh-CN" altLang="en-US" dirty="0"/>
          </a:p>
        </p:txBody>
      </p:sp>
    </p:spTree>
    <p:extLst>
      <p:ext uri="{BB962C8B-B14F-4D97-AF65-F5344CB8AC3E}">
        <p14:creationId xmlns:p14="http://schemas.microsoft.com/office/powerpoint/2010/main" val="24956624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defRPr/>
            </a:pPr>
            <a:r>
              <a:rPr lang="zh-CN" altLang="en-US" sz="4000" dirty="0" smtClean="0"/>
              <a:t>二进制与八、十六进制之间的转换</a:t>
            </a:r>
          </a:p>
        </p:txBody>
      </p:sp>
      <p:sp>
        <p:nvSpPr>
          <p:cNvPr id="207875" name="Rectangle 3"/>
          <p:cNvSpPr>
            <a:spLocks noGrp="1" noChangeArrowheads="1"/>
          </p:cNvSpPr>
          <p:nvPr>
            <p:ph type="body" idx="1"/>
          </p:nvPr>
        </p:nvSpPr>
        <p:spPr/>
        <p:txBody>
          <a:bodyPr/>
          <a:lstStyle/>
          <a:p>
            <a:pPr eaLnBrk="1" hangingPunct="1">
              <a:defRPr/>
            </a:pPr>
            <a:r>
              <a:rPr lang="zh-CN" altLang="en-US" dirty="0" smtClean="0"/>
              <a:t>二进制</a:t>
            </a:r>
            <a:r>
              <a:rPr lang="zh-CN" altLang="en-US" dirty="0"/>
              <a:t>与八、十六进制之间的转换</a:t>
            </a:r>
            <a:endParaRPr lang="en-US" altLang="zh-CN" dirty="0" smtClean="0"/>
          </a:p>
          <a:p>
            <a:pPr eaLnBrk="1" hangingPunct="1">
              <a:buFont typeface="Wingdings" pitchFamily="2" charset="2"/>
              <a:buNone/>
              <a:defRPr/>
            </a:pPr>
            <a:r>
              <a:rPr lang="en-US" altLang="zh-CN" dirty="0" smtClean="0"/>
              <a:t>(11101.1101)</a:t>
            </a:r>
            <a:r>
              <a:rPr lang="en-US" altLang="zh-CN" baseline="-25000" dirty="0" smtClean="0"/>
              <a:t>2</a:t>
            </a:r>
          </a:p>
          <a:p>
            <a:pPr eaLnBrk="1" hangingPunct="1">
              <a:buFont typeface="Wingdings" pitchFamily="2" charset="2"/>
              <a:buNone/>
              <a:defRPr/>
            </a:pPr>
            <a:r>
              <a:rPr lang="en-US" altLang="zh-CN" dirty="0" smtClean="0"/>
              <a:t>= (</a:t>
            </a:r>
            <a:r>
              <a:rPr lang="en-US" altLang="zh-CN" u="sng" dirty="0" smtClean="0"/>
              <a:t>011</a:t>
            </a:r>
            <a:r>
              <a:rPr lang="en-US" altLang="zh-CN" dirty="0" smtClean="0"/>
              <a:t> </a:t>
            </a:r>
            <a:r>
              <a:rPr lang="en-US" altLang="zh-CN" u="sng" dirty="0" smtClean="0"/>
              <a:t>101</a:t>
            </a:r>
            <a:r>
              <a:rPr lang="en-US" altLang="zh-CN" dirty="0" smtClean="0"/>
              <a:t>.</a:t>
            </a:r>
            <a:r>
              <a:rPr lang="en-US" altLang="zh-CN" u="sng" dirty="0" smtClean="0"/>
              <a:t>110</a:t>
            </a:r>
            <a:r>
              <a:rPr lang="en-US" altLang="zh-CN" dirty="0" smtClean="0"/>
              <a:t> </a:t>
            </a:r>
            <a:r>
              <a:rPr lang="en-US" altLang="zh-CN" u="sng" dirty="0" smtClean="0"/>
              <a:t>100</a:t>
            </a:r>
            <a:r>
              <a:rPr lang="en-US" altLang="zh-CN" dirty="0" smtClean="0"/>
              <a:t>)</a:t>
            </a:r>
            <a:r>
              <a:rPr lang="en-US" altLang="zh-CN" baseline="-25000" dirty="0" smtClean="0"/>
              <a:t>2</a:t>
            </a:r>
            <a:r>
              <a:rPr lang="en-US" altLang="zh-CN" dirty="0" smtClean="0"/>
              <a:t> = (35.64)</a:t>
            </a:r>
            <a:r>
              <a:rPr lang="en-US" altLang="zh-CN" baseline="-25000" dirty="0" smtClean="0"/>
              <a:t>8</a:t>
            </a:r>
          </a:p>
          <a:p>
            <a:pPr eaLnBrk="1" hangingPunct="1">
              <a:buFont typeface="Wingdings" pitchFamily="2" charset="2"/>
              <a:buNone/>
              <a:defRPr/>
            </a:pPr>
            <a:r>
              <a:rPr lang="en-US" altLang="zh-CN" dirty="0" smtClean="0"/>
              <a:t>= (</a:t>
            </a:r>
            <a:r>
              <a:rPr lang="en-US" altLang="zh-CN" u="sng" dirty="0" smtClean="0"/>
              <a:t>0001</a:t>
            </a:r>
            <a:r>
              <a:rPr lang="en-US" altLang="zh-CN" dirty="0" smtClean="0"/>
              <a:t> </a:t>
            </a:r>
            <a:r>
              <a:rPr lang="en-US" altLang="zh-CN" u="sng" dirty="0" smtClean="0"/>
              <a:t>1101</a:t>
            </a:r>
            <a:r>
              <a:rPr lang="en-US" altLang="zh-CN" dirty="0" smtClean="0"/>
              <a:t>.</a:t>
            </a:r>
            <a:r>
              <a:rPr lang="en-US" altLang="zh-CN" u="sng" dirty="0" smtClean="0"/>
              <a:t>1101</a:t>
            </a:r>
            <a:r>
              <a:rPr lang="en-US" altLang="zh-CN" dirty="0" smtClean="0"/>
              <a:t>)</a:t>
            </a:r>
            <a:r>
              <a:rPr lang="en-US" altLang="zh-CN" baseline="-25000" dirty="0" smtClean="0"/>
              <a:t>2</a:t>
            </a:r>
            <a:r>
              <a:rPr lang="en-US" altLang="zh-CN" dirty="0" smtClean="0"/>
              <a:t> = (1D.D)</a:t>
            </a:r>
            <a:r>
              <a:rPr lang="en-US" altLang="zh-CN" baseline="-25000" dirty="0" smtClean="0"/>
              <a:t>16</a:t>
            </a:r>
          </a:p>
          <a:p>
            <a:pPr eaLnBrk="1" hangingPunct="1">
              <a:buFont typeface="Wingdings" pitchFamily="2" charset="2"/>
              <a:buNone/>
              <a:defRPr/>
            </a:pPr>
            <a:endParaRPr lang="en-US" altLang="zh-CN"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defRPr/>
            </a:pPr>
            <a:r>
              <a:rPr lang="zh-CN" altLang="en-US" dirty="0" smtClean="0"/>
              <a:t>程序设计（</a:t>
            </a:r>
            <a:r>
              <a:rPr lang="en-US" altLang="zh-CN" dirty="0" smtClean="0"/>
              <a:t>Programming</a:t>
            </a:r>
            <a:r>
              <a:rPr lang="zh-CN" altLang="en-US" dirty="0" smtClean="0"/>
              <a:t>）</a:t>
            </a:r>
          </a:p>
        </p:txBody>
      </p:sp>
      <p:sp>
        <p:nvSpPr>
          <p:cNvPr id="187395" name="Rectangle 3"/>
          <p:cNvSpPr>
            <a:spLocks noGrp="1" noChangeArrowheads="1"/>
          </p:cNvSpPr>
          <p:nvPr>
            <p:ph type="body" idx="1"/>
          </p:nvPr>
        </p:nvSpPr>
        <p:spPr>
          <a:xfrm>
            <a:off x="457200" y="1600200"/>
            <a:ext cx="8229600" cy="4852988"/>
          </a:xfrm>
        </p:spPr>
        <p:txBody>
          <a:bodyPr>
            <a:normAutofit lnSpcReduction="10000"/>
          </a:bodyPr>
          <a:lstStyle/>
          <a:p>
            <a:pPr eaLnBrk="1" hangingPunct="1">
              <a:lnSpc>
                <a:spcPct val="110000"/>
              </a:lnSpc>
              <a:defRPr/>
            </a:pPr>
            <a:r>
              <a:rPr lang="zh-CN" altLang="en-US" dirty="0" smtClean="0"/>
              <a:t>要使得计算机能完成各种任务，就必须为它编写相应的程序。 </a:t>
            </a:r>
          </a:p>
          <a:p>
            <a:pPr eaLnBrk="1" hangingPunct="1">
              <a:lnSpc>
                <a:spcPct val="110000"/>
              </a:lnSpc>
              <a:defRPr/>
            </a:pPr>
            <a:r>
              <a:rPr lang="zh-CN" altLang="en-US" dirty="0" smtClean="0">
                <a:solidFill>
                  <a:srgbClr val="FFC000"/>
                </a:solidFill>
              </a:rPr>
              <a:t>程序设计</a:t>
            </a:r>
            <a:r>
              <a:rPr lang="zh-CN" altLang="en-US" dirty="0" smtClean="0"/>
              <a:t>就是为计算机编写程序的过程。</a:t>
            </a:r>
            <a:endParaRPr lang="en-US" altLang="zh-CN" dirty="0" smtClean="0"/>
          </a:p>
          <a:p>
            <a:pPr marL="365125" indent="-365125" eaLnBrk="1" hangingPunct="1">
              <a:lnSpc>
                <a:spcPct val="110000"/>
              </a:lnSpc>
              <a:defRPr/>
            </a:pPr>
            <a:r>
              <a:rPr lang="zh-CN" altLang="en-US" dirty="0"/>
              <a:t>程序的本质：</a:t>
            </a:r>
          </a:p>
          <a:p>
            <a:pPr marL="357188" indent="-357188" eaLnBrk="1" hangingPunct="1">
              <a:lnSpc>
                <a:spcPct val="110000"/>
              </a:lnSpc>
              <a:buNone/>
              <a:defRPr/>
            </a:pPr>
            <a:r>
              <a:rPr lang="zh-CN" altLang="en-US" dirty="0"/>
              <a:t>		</a:t>
            </a:r>
            <a:r>
              <a:rPr lang="zh-CN" altLang="en-US" b="1" dirty="0">
                <a:solidFill>
                  <a:srgbClr val="FFC000"/>
                </a:solidFill>
              </a:rPr>
              <a:t>程序</a:t>
            </a:r>
            <a:r>
              <a:rPr lang="zh-CN" altLang="en-US" b="1" dirty="0"/>
              <a:t> </a:t>
            </a:r>
            <a:r>
              <a:rPr lang="en-US" altLang="zh-CN" b="1" dirty="0"/>
              <a:t>= </a:t>
            </a:r>
            <a:r>
              <a:rPr lang="zh-CN" altLang="en-US" b="1" dirty="0">
                <a:solidFill>
                  <a:srgbClr val="FFC000"/>
                </a:solidFill>
              </a:rPr>
              <a:t>算法</a:t>
            </a:r>
            <a:r>
              <a:rPr lang="zh-CN" altLang="en-US" b="1" dirty="0"/>
              <a:t> </a:t>
            </a:r>
            <a:r>
              <a:rPr lang="en-US" altLang="zh-CN" b="1" dirty="0"/>
              <a:t>+ </a:t>
            </a:r>
            <a:r>
              <a:rPr lang="zh-CN" altLang="en-US" b="1" dirty="0">
                <a:solidFill>
                  <a:srgbClr val="FFC000"/>
                </a:solidFill>
              </a:rPr>
              <a:t>数据结构</a:t>
            </a:r>
          </a:p>
          <a:p>
            <a:pPr marL="765175" lvl="1" indent="-365125" eaLnBrk="1" hangingPunct="1">
              <a:lnSpc>
                <a:spcPct val="110000"/>
              </a:lnSpc>
              <a:defRPr/>
            </a:pPr>
            <a:r>
              <a:rPr lang="zh-CN" altLang="en-US" dirty="0"/>
              <a:t>算法（</a:t>
            </a:r>
            <a:r>
              <a:rPr lang="en-US" altLang="zh-CN" dirty="0"/>
              <a:t>algorithm</a:t>
            </a:r>
            <a:r>
              <a:rPr lang="zh-CN" altLang="en-US" dirty="0"/>
              <a:t>）是指对数据的加工步骤的描述，</a:t>
            </a:r>
            <a:endParaRPr lang="en-US" altLang="zh-CN" dirty="0"/>
          </a:p>
          <a:p>
            <a:pPr marL="765175" lvl="1" indent="-365125" eaLnBrk="1" hangingPunct="1">
              <a:lnSpc>
                <a:spcPct val="110000"/>
              </a:lnSpc>
              <a:defRPr/>
            </a:pPr>
            <a:r>
              <a:rPr lang="zh-CN" altLang="en-US" dirty="0"/>
              <a:t>数据结构（</a:t>
            </a:r>
            <a:r>
              <a:rPr lang="en-US" altLang="zh-CN" dirty="0"/>
              <a:t>data structure</a:t>
            </a:r>
            <a:r>
              <a:rPr lang="zh-CN" altLang="en-US" dirty="0"/>
              <a:t>）则是对反映待解问题本质的数据的描述</a:t>
            </a:r>
            <a:r>
              <a:rPr lang="zh-CN" altLang="en-US" dirty="0" smtClean="0"/>
              <a:t>。</a:t>
            </a:r>
            <a:endParaRPr lang="en-US" altLang="zh-CN"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556792"/>
            <a:ext cx="8229600" cy="5040560"/>
          </a:xfrm>
        </p:spPr>
        <p:txBody>
          <a:bodyPr>
            <a:normAutofit/>
          </a:bodyPr>
          <a:lstStyle/>
          <a:p>
            <a:pPr eaLnBrk="1" hangingPunct="1">
              <a:defRPr/>
            </a:pPr>
            <a:r>
              <a:rPr lang="zh-CN" altLang="en-US" dirty="0" smtClean="0"/>
              <a:t>程序设计要涉及</a:t>
            </a:r>
            <a:r>
              <a:rPr lang="zh-CN" altLang="en-US" dirty="0"/>
              <a:t>：</a:t>
            </a:r>
          </a:p>
          <a:p>
            <a:pPr lvl="1" eaLnBrk="1" hangingPunct="1">
              <a:defRPr/>
            </a:pPr>
            <a:r>
              <a:rPr lang="zh-CN" altLang="en-US" dirty="0"/>
              <a:t>程序设计范式</a:t>
            </a:r>
          </a:p>
          <a:p>
            <a:pPr lvl="1" eaLnBrk="1" hangingPunct="1">
              <a:defRPr/>
            </a:pPr>
            <a:r>
              <a:rPr lang="zh-CN" altLang="en-US" dirty="0"/>
              <a:t>程序设计步骤 </a:t>
            </a:r>
          </a:p>
          <a:p>
            <a:pPr lvl="1" eaLnBrk="1" hangingPunct="1">
              <a:defRPr/>
            </a:pPr>
            <a:r>
              <a:rPr lang="zh-CN" altLang="en-US" dirty="0"/>
              <a:t>程序设计语言等</a:t>
            </a:r>
          </a:p>
          <a:p>
            <a:endParaRPr lang="zh-CN" altLang="en-US" dirty="0"/>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019751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115888"/>
            <a:ext cx="8229600" cy="936625"/>
          </a:xfrm>
        </p:spPr>
        <p:txBody>
          <a:bodyPr/>
          <a:lstStyle/>
          <a:p>
            <a:pPr eaLnBrk="1" hangingPunct="1">
              <a:defRPr/>
            </a:pPr>
            <a:r>
              <a:rPr lang="zh-CN" altLang="en-US" dirty="0" smtClean="0"/>
              <a:t>程序设计范式 </a:t>
            </a:r>
          </a:p>
        </p:txBody>
      </p:sp>
      <p:sp>
        <p:nvSpPr>
          <p:cNvPr id="17411" name="Rectangle 3"/>
          <p:cNvSpPr>
            <a:spLocks noGrp="1" noChangeArrowheads="1"/>
          </p:cNvSpPr>
          <p:nvPr>
            <p:ph type="body" idx="1"/>
          </p:nvPr>
        </p:nvSpPr>
        <p:spPr>
          <a:xfrm>
            <a:off x="395412" y="1340768"/>
            <a:ext cx="8353052" cy="4248472"/>
          </a:xfrm>
        </p:spPr>
        <p:txBody>
          <a:bodyPr>
            <a:normAutofit fontScale="92500" lnSpcReduction="20000"/>
          </a:bodyPr>
          <a:lstStyle/>
          <a:p>
            <a:pPr marL="365125" indent="-365125" eaLnBrk="1" hangingPunct="1">
              <a:lnSpc>
                <a:spcPct val="120000"/>
              </a:lnSpc>
              <a:defRPr/>
            </a:pPr>
            <a:r>
              <a:rPr lang="zh-CN" altLang="en-US" dirty="0"/>
              <a:t>程序设计</a:t>
            </a:r>
            <a:r>
              <a:rPr lang="zh-CN" altLang="en-US" dirty="0" smtClean="0"/>
              <a:t>范式</a:t>
            </a:r>
            <a:r>
              <a:rPr lang="zh-CN" altLang="en-US" dirty="0"/>
              <a:t>（</a:t>
            </a:r>
            <a:r>
              <a:rPr lang="en-US" altLang="zh-CN" dirty="0" smtClean="0"/>
              <a:t>programming </a:t>
            </a:r>
            <a:r>
              <a:rPr lang="en-US" altLang="zh-CN" dirty="0"/>
              <a:t>paradigms</a:t>
            </a:r>
            <a:r>
              <a:rPr lang="zh-CN" altLang="en-US" dirty="0"/>
              <a:t>）</a:t>
            </a:r>
            <a:r>
              <a:rPr lang="zh-CN" altLang="en-US" dirty="0" smtClean="0"/>
              <a:t>是</a:t>
            </a:r>
            <a:r>
              <a:rPr lang="zh-CN" altLang="en-US" dirty="0"/>
              <a:t>设计、组织和编写程序的一种</a:t>
            </a:r>
            <a:r>
              <a:rPr lang="zh-CN" altLang="en-US" dirty="0" smtClean="0"/>
              <a:t>方式，反映了一种计算模型，它包含了一组理论</a:t>
            </a:r>
            <a:r>
              <a:rPr lang="zh-CN" altLang="en-US" dirty="0"/>
              <a:t>、原则和</a:t>
            </a:r>
            <a:r>
              <a:rPr lang="zh-CN" altLang="en-US" dirty="0" smtClean="0"/>
              <a:t>概念。</a:t>
            </a:r>
            <a:endParaRPr lang="en-US" altLang="zh-CN" dirty="0" smtClean="0"/>
          </a:p>
          <a:p>
            <a:pPr marL="365125" indent="-365125" eaLnBrk="1" hangingPunct="1">
              <a:lnSpc>
                <a:spcPct val="120000"/>
              </a:lnSpc>
              <a:defRPr/>
            </a:pPr>
            <a:r>
              <a:rPr lang="zh-CN" altLang="en-US" dirty="0" smtClean="0"/>
              <a:t>不同</a:t>
            </a:r>
            <a:r>
              <a:rPr lang="zh-CN" altLang="en-US" dirty="0"/>
              <a:t>的范式将采用不同的程序结构和程序元素来描述</a:t>
            </a:r>
            <a:r>
              <a:rPr lang="zh-CN" altLang="en-US" dirty="0" smtClean="0"/>
              <a:t>程序</a:t>
            </a:r>
            <a:r>
              <a:rPr lang="zh-CN" altLang="en-US" dirty="0"/>
              <a:t>。</a:t>
            </a:r>
            <a:endParaRPr lang="en-US" altLang="zh-CN" dirty="0" smtClean="0"/>
          </a:p>
          <a:p>
            <a:pPr marL="365125" indent="-365125" eaLnBrk="1" hangingPunct="1">
              <a:lnSpc>
                <a:spcPct val="120000"/>
              </a:lnSpc>
              <a:defRPr/>
            </a:pPr>
            <a:r>
              <a:rPr lang="zh-CN" altLang="en-US" dirty="0" smtClean="0"/>
              <a:t>范式</a:t>
            </a:r>
            <a:r>
              <a:rPr lang="zh-CN" altLang="en-US" dirty="0"/>
              <a:t>具有针对性，不同的范式往往适合于解决不同类型的问题</a:t>
            </a:r>
            <a:r>
              <a:rPr lang="zh-CN" altLang="en-US" dirty="0" smtClean="0"/>
              <a:t>。</a:t>
            </a:r>
            <a:endParaRPr lang="en-US" altLang="zh-CN"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365125" indent="-365125" eaLnBrk="1" hangingPunct="1">
              <a:lnSpc>
                <a:spcPct val="110000"/>
              </a:lnSpc>
              <a:defRPr/>
            </a:pPr>
            <a:r>
              <a:rPr lang="zh-CN" altLang="en-US" dirty="0"/>
              <a:t>典型的程序设计范式有：</a:t>
            </a:r>
          </a:p>
          <a:p>
            <a:pPr marL="915988" lvl="1" eaLnBrk="1" hangingPunct="1">
              <a:lnSpc>
                <a:spcPct val="110000"/>
              </a:lnSpc>
              <a:defRPr/>
            </a:pPr>
            <a:r>
              <a:rPr lang="zh-CN" altLang="en-US" dirty="0"/>
              <a:t>过程式</a:t>
            </a:r>
          </a:p>
          <a:p>
            <a:pPr marL="915988" lvl="1" eaLnBrk="1" hangingPunct="1">
              <a:lnSpc>
                <a:spcPct val="110000"/>
              </a:lnSpc>
              <a:defRPr/>
            </a:pPr>
            <a:r>
              <a:rPr lang="zh-CN" altLang="en-US" dirty="0"/>
              <a:t>对象式</a:t>
            </a:r>
          </a:p>
          <a:p>
            <a:pPr marL="915988" lvl="1" eaLnBrk="1" hangingPunct="1">
              <a:lnSpc>
                <a:spcPct val="110000"/>
              </a:lnSpc>
              <a:defRPr/>
            </a:pPr>
            <a:r>
              <a:rPr lang="zh-CN" altLang="en-US" dirty="0"/>
              <a:t>函数式</a:t>
            </a:r>
          </a:p>
          <a:p>
            <a:pPr marL="915988" lvl="1" eaLnBrk="1" hangingPunct="1">
              <a:lnSpc>
                <a:spcPct val="110000"/>
              </a:lnSpc>
              <a:defRPr/>
            </a:pPr>
            <a:r>
              <a:rPr lang="zh-CN" altLang="en-US" dirty="0" smtClean="0"/>
              <a:t>逻辑式</a:t>
            </a:r>
            <a:endParaRPr lang="zh-CN" altLang="en-US" dirty="0"/>
          </a:p>
          <a:p>
            <a:endParaRPr lang="zh-CN" altLang="en-US" dirty="0"/>
          </a:p>
        </p:txBody>
      </p:sp>
    </p:spTree>
    <p:extLst>
      <p:ext uri="{BB962C8B-B14F-4D97-AF65-F5344CB8AC3E}">
        <p14:creationId xmlns:p14="http://schemas.microsoft.com/office/powerpoint/2010/main" val="6665785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4213" y="85725"/>
            <a:ext cx="7772400" cy="1111250"/>
          </a:xfrm>
        </p:spPr>
        <p:txBody>
          <a:bodyPr/>
          <a:lstStyle/>
          <a:p>
            <a:pPr eaLnBrk="1" hangingPunct="1">
              <a:defRPr/>
            </a:pPr>
            <a:r>
              <a:rPr lang="zh-CN" altLang="en-US" smtClean="0"/>
              <a:t>过程式程序设计</a:t>
            </a:r>
          </a:p>
        </p:txBody>
      </p:sp>
      <p:sp>
        <p:nvSpPr>
          <p:cNvPr id="18435" name="Rectangle 3"/>
          <p:cNvSpPr>
            <a:spLocks noGrp="1" noChangeArrowheads="1"/>
          </p:cNvSpPr>
          <p:nvPr>
            <p:ph type="body" idx="1"/>
          </p:nvPr>
        </p:nvSpPr>
        <p:spPr>
          <a:xfrm>
            <a:off x="323850" y="1412875"/>
            <a:ext cx="8604250" cy="5256213"/>
          </a:xfrm>
        </p:spPr>
        <p:txBody>
          <a:bodyPr/>
          <a:lstStyle/>
          <a:p>
            <a:pPr marL="357188" indent="-357188" eaLnBrk="1" hangingPunct="1">
              <a:defRPr/>
            </a:pPr>
            <a:r>
              <a:rPr lang="zh-CN" altLang="en-US" sz="2800" dirty="0" smtClean="0"/>
              <a:t>一种以</a:t>
            </a:r>
            <a:r>
              <a:rPr lang="zh-CN" altLang="en-US" sz="2800" dirty="0" smtClean="0">
                <a:solidFill>
                  <a:schemeClr val="folHlink"/>
                </a:solidFill>
              </a:rPr>
              <a:t>功能</a:t>
            </a:r>
            <a:r>
              <a:rPr lang="zh-CN" altLang="en-US" sz="2800" dirty="0" smtClean="0"/>
              <a:t>为中心、基于</a:t>
            </a:r>
            <a:r>
              <a:rPr lang="zh-CN" altLang="en-US" sz="2800" dirty="0" smtClean="0">
                <a:solidFill>
                  <a:schemeClr val="folHlink"/>
                </a:solidFill>
              </a:rPr>
              <a:t>功能分解</a:t>
            </a:r>
            <a:r>
              <a:rPr lang="zh-CN" altLang="en-US" sz="2800" dirty="0" smtClean="0"/>
              <a:t>的程序设计</a:t>
            </a:r>
            <a:r>
              <a:rPr lang="zh-CN" altLang="en-US" sz="2800" dirty="0" smtClean="0"/>
              <a:t>范式。</a:t>
            </a:r>
            <a:endParaRPr lang="zh-CN" altLang="en-US" sz="2800" dirty="0" smtClean="0"/>
          </a:p>
          <a:p>
            <a:pPr marL="357188" indent="-357188" eaLnBrk="1" hangingPunct="1">
              <a:defRPr/>
            </a:pPr>
            <a:r>
              <a:rPr lang="zh-CN" altLang="en-US" sz="2800" dirty="0" smtClean="0"/>
              <a:t>一个过程式程序由一些</a:t>
            </a:r>
            <a:r>
              <a:rPr lang="zh-CN" altLang="en-US" sz="2800" dirty="0" smtClean="0">
                <a:solidFill>
                  <a:schemeClr val="folHlink"/>
                </a:solidFill>
              </a:rPr>
              <a:t>子程序</a:t>
            </a:r>
            <a:r>
              <a:rPr lang="zh-CN" altLang="en-US" sz="2800" dirty="0" smtClean="0"/>
              <a:t>构成</a:t>
            </a:r>
            <a:endParaRPr lang="en-US" altLang="zh-CN" sz="2800" dirty="0" smtClean="0"/>
          </a:p>
          <a:p>
            <a:pPr marL="757238" lvl="1" indent="-357188" eaLnBrk="1" hangingPunct="1">
              <a:defRPr/>
            </a:pPr>
            <a:r>
              <a:rPr lang="zh-CN" altLang="en-US" sz="2400" dirty="0" smtClean="0"/>
              <a:t>每个子程序对应一个子功能。</a:t>
            </a:r>
            <a:endParaRPr lang="en-US" altLang="zh-CN" sz="2400" dirty="0" smtClean="0"/>
          </a:p>
          <a:p>
            <a:pPr marL="757238" lvl="1" indent="-357188" eaLnBrk="1" hangingPunct="1">
              <a:defRPr/>
            </a:pPr>
            <a:r>
              <a:rPr lang="zh-CN" altLang="en-US" sz="2400" dirty="0" smtClean="0"/>
              <a:t>子程序描述了一系列的操作，它实现了</a:t>
            </a:r>
            <a:r>
              <a:rPr lang="zh-CN" altLang="en-US" sz="2400" dirty="0">
                <a:solidFill>
                  <a:schemeClr val="folHlink"/>
                </a:solidFill>
              </a:rPr>
              <a:t>过程</a:t>
            </a:r>
            <a:r>
              <a:rPr lang="zh-CN" altLang="en-US" sz="2400" dirty="0" smtClean="0">
                <a:solidFill>
                  <a:schemeClr val="folHlink"/>
                </a:solidFill>
              </a:rPr>
              <a:t>抽象</a:t>
            </a:r>
            <a:r>
              <a:rPr lang="zh-CN" altLang="en-US" sz="2400" dirty="0" smtClean="0"/>
              <a:t>。</a:t>
            </a:r>
            <a:endParaRPr lang="en-US" altLang="zh-CN" sz="2400" dirty="0" smtClean="0"/>
          </a:p>
          <a:p>
            <a:pPr marL="757238" lvl="1" indent="-357188" eaLnBrk="1" hangingPunct="1">
              <a:defRPr/>
            </a:pPr>
            <a:r>
              <a:rPr lang="zh-CN" altLang="en-US" sz="2400" dirty="0" smtClean="0"/>
              <a:t>数据独立</a:t>
            </a:r>
            <a:r>
              <a:rPr lang="zh-CN" altLang="en-US" sz="2400" dirty="0"/>
              <a:t>于</a:t>
            </a:r>
            <a:r>
              <a:rPr lang="zh-CN" altLang="en-US" sz="2400" dirty="0" smtClean="0"/>
              <a:t>子程序进行单独描述，</a:t>
            </a:r>
            <a:r>
              <a:rPr lang="zh-CN" altLang="en-US" sz="2400" dirty="0"/>
              <a:t>它</a:t>
            </a:r>
            <a:r>
              <a:rPr lang="zh-CN" altLang="en-US" sz="2400" dirty="0" smtClean="0"/>
              <a:t>处于</a:t>
            </a:r>
            <a:r>
              <a:rPr lang="zh-CN" altLang="en-US" sz="2400" dirty="0"/>
              <a:t>附属地位</a:t>
            </a:r>
            <a:r>
              <a:rPr lang="zh-CN" altLang="en-US" sz="2400" dirty="0" smtClean="0"/>
              <a:t>，在</a:t>
            </a:r>
            <a:r>
              <a:rPr lang="zh-CN" altLang="en-US" sz="2400" dirty="0"/>
              <a:t>子程序调用时通过参数或全局变量传给子程序使用</a:t>
            </a:r>
            <a:r>
              <a:rPr lang="zh-CN" altLang="en-US" sz="2400" dirty="0" smtClean="0"/>
              <a:t>。</a:t>
            </a:r>
          </a:p>
          <a:p>
            <a:pPr marL="357188" indent="-357188" eaLnBrk="1" hangingPunct="1">
              <a:defRPr/>
            </a:pPr>
            <a:r>
              <a:rPr lang="zh-CN" altLang="en-US" sz="2800" dirty="0" smtClean="0"/>
              <a:t>过程式程序的执行过程体现为一系列的子程序调用。</a:t>
            </a:r>
            <a:endParaRPr lang="en-US" altLang="zh-CN" sz="2800" dirty="0" smtClean="0"/>
          </a:p>
          <a:p>
            <a:pPr marL="357188" indent="-357188" eaLnBrk="1" hangingPunct="1">
              <a:defRPr/>
            </a:pPr>
            <a:r>
              <a:rPr lang="zh-CN" altLang="en-US" sz="2800" dirty="0"/>
              <a:t>早期的程序设计大都采用了过程式程序设计范式，它与冯</a:t>
            </a:r>
            <a:r>
              <a:rPr lang="en-US" altLang="zh-CN" sz="2800" dirty="0"/>
              <a:t>•</a:t>
            </a:r>
            <a:r>
              <a:rPr lang="zh-CN" altLang="en-US" sz="2800" dirty="0"/>
              <a:t>诺依曼计算模型有着直接的对应</a:t>
            </a:r>
            <a:r>
              <a:rPr lang="zh-CN" altLang="en-US" sz="2800" dirty="0" smtClean="0"/>
              <a:t>。</a:t>
            </a:r>
            <a:endParaRPr lang="en-US" altLang="zh-CN" sz="2800" dirty="0" smtClean="0"/>
          </a:p>
          <a:p>
            <a:pPr marL="357188" indent="-357188" eaLnBrk="1" hangingPunct="1">
              <a:defRPr/>
            </a:pPr>
            <a:r>
              <a:rPr lang="zh-CN" altLang="en-US" sz="2800" dirty="0" smtClean="0">
                <a:solidFill>
                  <a:srgbClr val="FFC000"/>
                </a:solidFill>
              </a:rPr>
              <a:t>本课程</a:t>
            </a:r>
            <a:r>
              <a:rPr lang="zh-CN" altLang="en-US" sz="2800" dirty="0">
                <a:solidFill>
                  <a:srgbClr val="FFC000"/>
                </a:solidFill>
              </a:rPr>
              <a:t>重点介绍过程式程序设计</a:t>
            </a:r>
            <a:r>
              <a:rPr lang="zh-CN" altLang="en-US" sz="2800" dirty="0" smtClean="0">
                <a:solidFill>
                  <a:srgbClr val="FFC000"/>
                </a:solidFill>
              </a:rPr>
              <a:t>范式。</a:t>
            </a:r>
            <a:endParaRPr lang="en-US" altLang="zh-CN" sz="2800" dirty="0" smtClean="0">
              <a:solidFill>
                <a:srgbClr val="FFC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对象式（面向对象） 程序设计</a:t>
            </a:r>
          </a:p>
        </p:txBody>
      </p:sp>
      <p:sp>
        <p:nvSpPr>
          <p:cNvPr id="185347" name="Rectangle 3"/>
          <p:cNvSpPr>
            <a:spLocks noGrp="1" noChangeArrowheads="1"/>
          </p:cNvSpPr>
          <p:nvPr>
            <p:ph type="body" idx="1"/>
          </p:nvPr>
        </p:nvSpPr>
        <p:spPr>
          <a:xfrm>
            <a:off x="179388" y="1412875"/>
            <a:ext cx="8785225" cy="4968453"/>
          </a:xfrm>
        </p:spPr>
        <p:txBody>
          <a:bodyPr>
            <a:normAutofit lnSpcReduction="10000"/>
          </a:bodyPr>
          <a:lstStyle/>
          <a:p>
            <a:pPr marL="357188" indent="-357188" eaLnBrk="1" hangingPunct="1">
              <a:lnSpc>
                <a:spcPct val="110000"/>
              </a:lnSpc>
              <a:defRPr/>
            </a:pPr>
            <a:r>
              <a:rPr lang="zh-CN" altLang="en-US" sz="2800" dirty="0" smtClean="0"/>
              <a:t>一种以</a:t>
            </a:r>
            <a:r>
              <a:rPr lang="zh-CN" altLang="en-US" sz="2800" dirty="0" smtClean="0">
                <a:solidFill>
                  <a:schemeClr val="folHlink"/>
                </a:solidFill>
              </a:rPr>
              <a:t>数据</a:t>
            </a:r>
            <a:r>
              <a:rPr lang="zh-CN" altLang="en-US" sz="2800" dirty="0" smtClean="0"/>
              <a:t>为中心、基于</a:t>
            </a:r>
            <a:r>
              <a:rPr lang="zh-CN" altLang="en-US" sz="2800" dirty="0" smtClean="0">
                <a:solidFill>
                  <a:schemeClr val="folHlink"/>
                </a:solidFill>
              </a:rPr>
              <a:t>数据抽象</a:t>
            </a:r>
            <a:r>
              <a:rPr lang="zh-CN" altLang="en-US" sz="2800" dirty="0" smtClean="0"/>
              <a:t>的</a:t>
            </a:r>
            <a:r>
              <a:rPr lang="zh-CN" altLang="en-US" sz="2800" smtClean="0"/>
              <a:t>程序设计</a:t>
            </a:r>
            <a:r>
              <a:rPr lang="zh-CN" altLang="en-US" sz="2800" smtClean="0"/>
              <a:t>范式，</a:t>
            </a:r>
            <a:r>
              <a:rPr lang="zh-CN" altLang="en-US" sz="2800" dirty="0" smtClean="0"/>
              <a:t>通常称为</a:t>
            </a:r>
            <a:r>
              <a:rPr lang="zh-CN" altLang="en-US" sz="2800" dirty="0" smtClean="0">
                <a:solidFill>
                  <a:schemeClr val="folHlink"/>
                </a:solidFill>
              </a:rPr>
              <a:t>面向对象程序设计</a:t>
            </a:r>
            <a:r>
              <a:rPr lang="zh-CN" altLang="en-US" sz="2800" dirty="0" smtClean="0"/>
              <a:t>。</a:t>
            </a:r>
          </a:p>
          <a:p>
            <a:pPr marL="357188" indent="-357188" eaLnBrk="1" hangingPunct="1">
              <a:lnSpc>
                <a:spcPct val="110000"/>
              </a:lnSpc>
              <a:defRPr/>
            </a:pPr>
            <a:r>
              <a:rPr lang="zh-CN" altLang="en-US" sz="2800" dirty="0" smtClean="0"/>
              <a:t>一个面向对象程序由一些</a:t>
            </a:r>
            <a:r>
              <a:rPr lang="zh-CN" altLang="en-US" sz="2800" dirty="0" smtClean="0">
                <a:solidFill>
                  <a:schemeClr val="folHlink"/>
                </a:solidFill>
              </a:rPr>
              <a:t>对象</a:t>
            </a:r>
            <a:r>
              <a:rPr lang="zh-CN" altLang="en-US" sz="2800" dirty="0" smtClean="0"/>
              <a:t>构成</a:t>
            </a:r>
            <a:endParaRPr lang="en-US" altLang="zh-CN" sz="2800" dirty="0" smtClean="0"/>
          </a:p>
          <a:p>
            <a:pPr marL="757238" lvl="1" indent="-357188" eaLnBrk="1" hangingPunct="1">
              <a:lnSpc>
                <a:spcPct val="110000"/>
              </a:lnSpc>
              <a:defRPr/>
            </a:pPr>
            <a:r>
              <a:rPr lang="zh-CN" altLang="en-US" sz="2400" dirty="0" smtClean="0"/>
              <a:t>对象是由一些</a:t>
            </a:r>
            <a:r>
              <a:rPr lang="zh-CN" altLang="en-US" sz="2400" dirty="0" smtClean="0">
                <a:solidFill>
                  <a:schemeClr val="folHlink"/>
                </a:solidFill>
              </a:rPr>
              <a:t>数据</a:t>
            </a:r>
            <a:r>
              <a:rPr lang="zh-CN" altLang="en-US" sz="2400" dirty="0" smtClean="0"/>
              <a:t>及可施于这些数据上的</a:t>
            </a:r>
            <a:r>
              <a:rPr lang="zh-CN" altLang="en-US" sz="2400" dirty="0" smtClean="0">
                <a:solidFill>
                  <a:schemeClr val="folHlink"/>
                </a:solidFill>
              </a:rPr>
              <a:t>操作</a:t>
            </a:r>
            <a:r>
              <a:rPr lang="zh-CN" altLang="en-US" sz="2400" dirty="0" smtClean="0"/>
              <a:t>所组成的</a:t>
            </a:r>
            <a:r>
              <a:rPr lang="zh-CN" altLang="en-US" sz="2400" dirty="0" smtClean="0">
                <a:solidFill>
                  <a:schemeClr val="folHlink"/>
                </a:solidFill>
              </a:rPr>
              <a:t>封装体</a:t>
            </a:r>
            <a:r>
              <a:rPr lang="zh-CN" altLang="en-US" sz="2400" dirty="0" smtClean="0"/>
              <a:t>，</a:t>
            </a:r>
            <a:endParaRPr lang="en-US" altLang="zh-CN" sz="2400" dirty="0" smtClean="0"/>
          </a:p>
          <a:p>
            <a:pPr marL="757238" lvl="1" indent="-357188" eaLnBrk="1" hangingPunct="1">
              <a:lnSpc>
                <a:spcPct val="110000"/>
              </a:lnSpc>
              <a:defRPr/>
            </a:pPr>
            <a:r>
              <a:rPr lang="zh-CN" altLang="en-US" sz="2400" dirty="0" smtClean="0"/>
              <a:t>对数据的操作是通过向包含数据的对象发送消息（调用对象提供的操作）来实现。</a:t>
            </a:r>
            <a:endParaRPr lang="en-US" altLang="zh-CN" sz="2400" dirty="0" smtClean="0"/>
          </a:p>
          <a:p>
            <a:pPr marL="757238" lvl="1" indent="-357188" eaLnBrk="1" hangingPunct="1">
              <a:lnSpc>
                <a:spcPct val="110000"/>
              </a:lnSpc>
              <a:defRPr/>
            </a:pPr>
            <a:r>
              <a:rPr lang="zh-CN" altLang="en-US" sz="2400" dirty="0" smtClean="0"/>
              <a:t>对象的特征由相应的</a:t>
            </a:r>
            <a:r>
              <a:rPr lang="zh-CN" altLang="en-US" sz="2400" dirty="0" smtClean="0">
                <a:solidFill>
                  <a:schemeClr val="folHlink"/>
                </a:solidFill>
              </a:rPr>
              <a:t>类</a:t>
            </a:r>
            <a:r>
              <a:rPr lang="zh-CN" altLang="en-US" sz="2400" dirty="0" smtClean="0"/>
              <a:t>来描述，一个类的特征可以从其它的类</a:t>
            </a:r>
            <a:r>
              <a:rPr lang="zh-CN" altLang="en-US" sz="2400" dirty="0" smtClean="0">
                <a:solidFill>
                  <a:schemeClr val="folHlink"/>
                </a:solidFill>
              </a:rPr>
              <a:t>继承</a:t>
            </a:r>
            <a:r>
              <a:rPr lang="zh-CN" altLang="en-US" sz="2400" dirty="0" smtClean="0"/>
              <a:t>。</a:t>
            </a:r>
          </a:p>
          <a:p>
            <a:pPr marL="357188" indent="-357188" eaLnBrk="1" hangingPunct="1">
              <a:lnSpc>
                <a:spcPct val="110000"/>
              </a:lnSpc>
              <a:defRPr/>
            </a:pPr>
            <a:r>
              <a:rPr lang="zh-CN" altLang="en-US" sz="2800" dirty="0" smtClean="0"/>
              <a:t>面向对象程序的执行过程体现为各个对象之间相互发送和处理</a:t>
            </a:r>
            <a:r>
              <a:rPr lang="zh-CN" altLang="en-US" sz="2800" dirty="0" smtClean="0">
                <a:solidFill>
                  <a:schemeClr val="folHlink"/>
                </a:solidFill>
              </a:rPr>
              <a:t>消息</a:t>
            </a:r>
            <a:r>
              <a:rPr lang="zh-CN" altLang="en-US" sz="2800" dirty="0" smtClean="0"/>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4213" y="0"/>
            <a:ext cx="7772400" cy="1111250"/>
          </a:xfrm>
        </p:spPr>
        <p:txBody>
          <a:bodyPr/>
          <a:lstStyle/>
          <a:p>
            <a:pPr eaLnBrk="1" hangingPunct="1">
              <a:defRPr/>
            </a:pPr>
            <a:r>
              <a:rPr lang="zh-CN" altLang="en-US" smtClean="0"/>
              <a:t>函数式与逻辑式 </a:t>
            </a:r>
          </a:p>
        </p:txBody>
      </p:sp>
      <p:sp>
        <p:nvSpPr>
          <p:cNvPr id="20483" name="Rectangle 3"/>
          <p:cNvSpPr>
            <a:spLocks noGrp="1" noChangeArrowheads="1"/>
          </p:cNvSpPr>
          <p:nvPr>
            <p:ph type="body" idx="1"/>
          </p:nvPr>
        </p:nvSpPr>
        <p:spPr>
          <a:xfrm>
            <a:off x="179388" y="1268413"/>
            <a:ext cx="8785225" cy="4968899"/>
          </a:xfrm>
        </p:spPr>
        <p:txBody>
          <a:bodyPr>
            <a:normAutofit fontScale="92500" lnSpcReduction="10000"/>
          </a:bodyPr>
          <a:lstStyle/>
          <a:p>
            <a:pPr eaLnBrk="1" hangingPunct="1">
              <a:lnSpc>
                <a:spcPct val="110000"/>
              </a:lnSpc>
              <a:defRPr/>
            </a:pPr>
            <a:r>
              <a:rPr lang="zh-CN" altLang="en-US" sz="2800" dirty="0" smtClean="0">
                <a:solidFill>
                  <a:schemeClr val="folHlink"/>
                </a:solidFill>
              </a:rPr>
              <a:t>函数式程序设计</a:t>
            </a:r>
            <a:endParaRPr lang="en-US" altLang="zh-CN" sz="2800" dirty="0" smtClean="0">
              <a:solidFill>
                <a:schemeClr val="folHlink"/>
              </a:solidFill>
            </a:endParaRPr>
          </a:p>
          <a:p>
            <a:pPr lvl="1" eaLnBrk="1" hangingPunct="1">
              <a:lnSpc>
                <a:spcPct val="110000"/>
              </a:lnSpc>
              <a:defRPr/>
            </a:pPr>
            <a:r>
              <a:rPr lang="zh-CN" altLang="en-US" sz="2400" dirty="0" smtClean="0"/>
              <a:t>围绕</a:t>
            </a:r>
            <a:r>
              <a:rPr lang="zh-CN" altLang="en-US" sz="2400" dirty="0" smtClean="0">
                <a:solidFill>
                  <a:srgbClr val="FFC000"/>
                </a:solidFill>
              </a:rPr>
              <a:t>函数</a:t>
            </a:r>
            <a:r>
              <a:rPr lang="zh-CN" altLang="en-US" sz="2400" dirty="0" smtClean="0"/>
              <a:t>来进行的，计算过程体现为一系列的</a:t>
            </a:r>
            <a:r>
              <a:rPr lang="zh-CN" altLang="en-US" sz="2400" dirty="0" smtClean="0">
                <a:solidFill>
                  <a:srgbClr val="FFC000"/>
                </a:solidFill>
              </a:rPr>
              <a:t>函数应用</a:t>
            </a:r>
            <a:r>
              <a:rPr lang="zh-CN" altLang="en-US" sz="2400" dirty="0" smtClean="0"/>
              <a:t>（</a:t>
            </a:r>
            <a:r>
              <a:rPr lang="en-US" altLang="zh-CN" sz="2400" dirty="0" smtClean="0"/>
              <a:t>Function Application</a:t>
            </a:r>
            <a:r>
              <a:rPr lang="zh-CN" altLang="en-US" sz="2400" dirty="0" smtClean="0"/>
              <a:t>），它基于了递归函数理论和</a:t>
            </a:r>
            <a:r>
              <a:rPr lang="en-US" altLang="zh-CN" sz="2400" dirty="0" smtClean="0"/>
              <a:t>lambda</a:t>
            </a:r>
            <a:r>
              <a:rPr lang="zh-CN" altLang="en-US" sz="2400" dirty="0" smtClean="0"/>
              <a:t>演算，其中，函数也被作为值来看待，即，函数的参数和值也可以是函数 。</a:t>
            </a:r>
          </a:p>
          <a:p>
            <a:pPr eaLnBrk="1" hangingPunct="1">
              <a:lnSpc>
                <a:spcPct val="110000"/>
              </a:lnSpc>
              <a:defRPr/>
            </a:pPr>
            <a:r>
              <a:rPr lang="zh-CN" altLang="en-US" sz="2800" dirty="0" smtClean="0">
                <a:solidFill>
                  <a:schemeClr val="folHlink"/>
                </a:solidFill>
              </a:rPr>
              <a:t>逻辑程序设计</a:t>
            </a:r>
            <a:endParaRPr lang="en-US" altLang="zh-CN" sz="2800" dirty="0" smtClean="0">
              <a:solidFill>
                <a:schemeClr val="folHlink"/>
              </a:solidFill>
            </a:endParaRPr>
          </a:p>
          <a:p>
            <a:pPr lvl="1" eaLnBrk="1" hangingPunct="1">
              <a:lnSpc>
                <a:spcPct val="110000"/>
              </a:lnSpc>
              <a:defRPr/>
            </a:pPr>
            <a:r>
              <a:rPr lang="zh-CN" altLang="en-US" sz="2400" dirty="0" smtClean="0"/>
              <a:t>把程序组织成一组</a:t>
            </a:r>
            <a:r>
              <a:rPr lang="zh-CN" altLang="en-US" sz="2400" dirty="0" smtClean="0">
                <a:solidFill>
                  <a:srgbClr val="FFC000"/>
                </a:solidFill>
              </a:rPr>
              <a:t>事实</a:t>
            </a:r>
            <a:r>
              <a:rPr lang="zh-CN" altLang="en-US" sz="2400" dirty="0" smtClean="0"/>
              <a:t>和一组</a:t>
            </a:r>
            <a:r>
              <a:rPr lang="zh-CN" altLang="en-US" sz="2400" dirty="0" smtClean="0">
                <a:solidFill>
                  <a:srgbClr val="FFC000"/>
                </a:solidFill>
              </a:rPr>
              <a:t>推理规则</a:t>
            </a:r>
            <a:r>
              <a:rPr lang="zh-CN" altLang="en-US" sz="2400" dirty="0" smtClean="0"/>
              <a:t>，在事实基础上运用推理规则来实施计算，它基于的是谓词演算（</a:t>
            </a:r>
            <a:r>
              <a:rPr lang="en-US" altLang="zh-CN" sz="2400" dirty="0" smtClean="0"/>
              <a:t>Predicate Calculus</a:t>
            </a:r>
            <a:r>
              <a:rPr lang="zh-CN" altLang="en-US" sz="2400" dirty="0" smtClean="0"/>
              <a:t>）。</a:t>
            </a:r>
          </a:p>
          <a:p>
            <a:pPr eaLnBrk="1" hangingPunct="1">
              <a:lnSpc>
                <a:spcPct val="110000"/>
              </a:lnSpc>
              <a:defRPr/>
            </a:pPr>
            <a:r>
              <a:rPr lang="zh-CN" altLang="en-US" sz="2800" dirty="0"/>
              <a:t>上述两种程序设计范式有良好的数学理论支持，并且，设计出的程序具有潜在的并行性</a:t>
            </a:r>
            <a:r>
              <a:rPr lang="zh-CN" altLang="en-US" sz="2800" dirty="0" smtClean="0"/>
              <a:t>。适合于</a:t>
            </a:r>
            <a:r>
              <a:rPr lang="zh-CN" altLang="en-US" sz="2800" dirty="0"/>
              <a:t>需要</a:t>
            </a:r>
            <a:r>
              <a:rPr lang="zh-CN" altLang="en-US" sz="2800" dirty="0" smtClean="0"/>
              <a:t>大量地进行</a:t>
            </a:r>
            <a:r>
              <a:rPr lang="zh-CN" altLang="en-US" sz="2800" dirty="0"/>
              <a:t>复杂的</a:t>
            </a:r>
            <a:r>
              <a:rPr lang="zh-CN" altLang="en-US" sz="2800" dirty="0">
                <a:solidFill>
                  <a:srgbClr val="FFC000"/>
                </a:solidFill>
              </a:rPr>
              <a:t>符号处理</a:t>
            </a:r>
            <a:r>
              <a:rPr lang="zh-CN" altLang="en-US" sz="2800" dirty="0"/>
              <a:t>（非数值计算）的人工智能领域的应用</a:t>
            </a:r>
            <a:r>
              <a:rPr lang="zh-CN" altLang="en-US" sz="2800" dirty="0" smtClean="0"/>
              <a:t>。</a:t>
            </a:r>
            <a:endParaRPr lang="en-US" altLang="zh-CN"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计算机能做什么？</a:t>
            </a:r>
            <a:endParaRPr lang="zh-CN" altLang="en-US" dirty="0"/>
          </a:p>
        </p:txBody>
      </p:sp>
      <p:sp>
        <p:nvSpPr>
          <p:cNvPr id="3" name="内容占位符 2"/>
          <p:cNvSpPr>
            <a:spLocks noGrp="1"/>
          </p:cNvSpPr>
          <p:nvPr>
            <p:ph idx="1"/>
          </p:nvPr>
        </p:nvSpPr>
        <p:spPr>
          <a:xfrm>
            <a:off x="457200" y="1600200"/>
            <a:ext cx="8229600" cy="5068888"/>
          </a:xfrm>
        </p:spPr>
        <p:txBody>
          <a:bodyPr>
            <a:normAutofit/>
          </a:bodyPr>
          <a:lstStyle/>
          <a:p>
            <a:pPr>
              <a:lnSpc>
                <a:spcPct val="120000"/>
              </a:lnSpc>
              <a:defRPr/>
            </a:pPr>
            <a:r>
              <a:rPr lang="zh-CN" altLang="en-US" dirty="0" smtClean="0"/>
              <a:t>科学计算、信息管理</a:t>
            </a:r>
            <a:r>
              <a:rPr lang="zh-CN" altLang="en-US" dirty="0"/>
              <a:t>、文字处理、面向</a:t>
            </a:r>
            <a:r>
              <a:rPr lang="en-US" altLang="zh-CN" dirty="0"/>
              <a:t>Internet</a:t>
            </a:r>
            <a:r>
              <a:rPr lang="zh-CN" altLang="en-US" dirty="0"/>
              <a:t>的应用（如</a:t>
            </a:r>
            <a:r>
              <a:rPr lang="en-US" altLang="zh-CN" dirty="0"/>
              <a:t>Web</a:t>
            </a:r>
            <a:r>
              <a:rPr lang="zh-CN" altLang="en-US" dirty="0"/>
              <a:t>浏览器、电子邮件等）以及嵌入式应用（如家电的电脑控制</a:t>
            </a:r>
            <a:r>
              <a:rPr lang="zh-CN" altLang="en-US" dirty="0" smtClean="0"/>
              <a:t>）、</a:t>
            </a:r>
            <a:r>
              <a:rPr lang="en-US" altLang="zh-CN" dirty="0" smtClean="0"/>
              <a:t>……</a:t>
            </a:r>
          </a:p>
          <a:p>
            <a:pPr>
              <a:lnSpc>
                <a:spcPct val="120000"/>
              </a:lnSpc>
              <a:defRPr/>
            </a:pPr>
            <a:r>
              <a:rPr lang="zh-CN" altLang="en-US" dirty="0" smtClean="0"/>
              <a:t>计算机已经渗透到人类社会活动的各个领域并发挥着巨大的作用。</a:t>
            </a:r>
            <a:endParaRPr lang="en-US" altLang="zh-CN" dirty="0" smtClean="0"/>
          </a:p>
          <a:p>
            <a:pPr>
              <a:lnSpc>
                <a:spcPct val="120000"/>
              </a:lnSpc>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457200" y="115888"/>
            <a:ext cx="8229600" cy="1143000"/>
          </a:xfrm>
        </p:spPr>
        <p:txBody>
          <a:bodyPr/>
          <a:lstStyle/>
          <a:p>
            <a:pPr eaLnBrk="1" hangingPunct="1">
              <a:defRPr/>
            </a:pPr>
            <a:r>
              <a:rPr lang="zh-CN" altLang="en-US" smtClean="0"/>
              <a:t>程序设计步骤</a:t>
            </a:r>
          </a:p>
        </p:txBody>
      </p:sp>
      <p:sp>
        <p:nvSpPr>
          <p:cNvPr id="215043" name="Rectangle 3"/>
          <p:cNvSpPr>
            <a:spLocks noGrp="1" noChangeArrowheads="1"/>
          </p:cNvSpPr>
          <p:nvPr>
            <p:ph type="body" idx="1"/>
          </p:nvPr>
        </p:nvSpPr>
        <p:spPr>
          <a:xfrm>
            <a:off x="179388" y="1341438"/>
            <a:ext cx="8785225" cy="5327650"/>
          </a:xfrm>
        </p:spPr>
        <p:txBody>
          <a:bodyPr>
            <a:normAutofit fontScale="92500" lnSpcReduction="10000"/>
          </a:bodyPr>
          <a:lstStyle/>
          <a:p>
            <a:pPr marL="357188" indent="-357188" eaLnBrk="1" hangingPunct="1">
              <a:defRPr/>
            </a:pPr>
            <a:r>
              <a:rPr lang="zh-CN" altLang="en-US" dirty="0" smtClean="0"/>
              <a:t>明确问题 </a:t>
            </a:r>
          </a:p>
          <a:p>
            <a:pPr marL="900113" lvl="1" indent="-271463" eaLnBrk="1" hangingPunct="1">
              <a:defRPr/>
            </a:pPr>
            <a:r>
              <a:rPr lang="zh-CN" altLang="en-US" dirty="0" smtClean="0"/>
              <a:t>搞清楚要解决的问题并给出问题的明确定义，即：</a:t>
            </a:r>
            <a:r>
              <a:rPr lang="zh-CN" altLang="en-US" dirty="0" smtClean="0">
                <a:solidFill>
                  <a:srgbClr val="FFCC66"/>
                </a:solidFill>
              </a:rPr>
              <a:t>做什么</a:t>
            </a:r>
            <a:r>
              <a:rPr lang="zh-CN" altLang="en-US" dirty="0" smtClean="0"/>
              <a:t>？</a:t>
            </a:r>
          </a:p>
          <a:p>
            <a:pPr marL="357188" indent="-357188" eaLnBrk="1" hangingPunct="1">
              <a:defRPr/>
            </a:pPr>
            <a:r>
              <a:rPr lang="zh-CN" altLang="en-US" dirty="0" smtClean="0"/>
              <a:t>系统设计 </a:t>
            </a:r>
          </a:p>
          <a:p>
            <a:pPr marL="900113" lvl="1" indent="-271463" eaLnBrk="1" hangingPunct="1">
              <a:defRPr/>
            </a:pPr>
            <a:r>
              <a:rPr lang="zh-CN" altLang="en-US" dirty="0" smtClean="0"/>
              <a:t>	给出问题的解决方案，即：</a:t>
            </a:r>
            <a:r>
              <a:rPr lang="zh-CN" altLang="en-US" dirty="0" smtClean="0">
                <a:solidFill>
                  <a:srgbClr val="FFCC66"/>
                </a:solidFill>
              </a:rPr>
              <a:t>如何做</a:t>
            </a:r>
            <a:r>
              <a:rPr lang="zh-CN" altLang="en-US" dirty="0" smtClean="0"/>
              <a:t>？</a:t>
            </a:r>
            <a:endParaRPr lang="en-US" altLang="zh-CN" dirty="0" smtClean="0"/>
          </a:p>
          <a:p>
            <a:pPr marL="900113" lvl="1" indent="-271463" eaLnBrk="1" hangingPunct="1">
              <a:defRPr/>
            </a:pPr>
            <a:r>
              <a:rPr lang="zh-CN" altLang="en-US" dirty="0" smtClean="0"/>
              <a:t>主要包括：</a:t>
            </a:r>
          </a:p>
          <a:p>
            <a:pPr marL="1428750" lvl="2" indent="-257175" eaLnBrk="1" hangingPunct="1">
              <a:defRPr/>
            </a:pPr>
            <a:r>
              <a:rPr lang="zh-CN" altLang="en-US" dirty="0" smtClean="0"/>
              <a:t>数据结构的设计</a:t>
            </a:r>
          </a:p>
          <a:p>
            <a:pPr marL="1428750" lvl="2" indent="-257175" eaLnBrk="1" hangingPunct="1">
              <a:defRPr/>
            </a:pPr>
            <a:r>
              <a:rPr lang="zh-CN" altLang="en-US" dirty="0" smtClean="0"/>
              <a:t>算法的设计  </a:t>
            </a:r>
          </a:p>
          <a:p>
            <a:pPr marL="1428750" lvl="2" indent="-257175" eaLnBrk="1" hangingPunct="1">
              <a:defRPr/>
            </a:pPr>
            <a:r>
              <a:rPr lang="zh-CN" altLang="en-US" dirty="0" smtClean="0"/>
              <a:t>如何组织上述两者，属于不同的程序设计范式。</a:t>
            </a:r>
            <a:endParaRPr lang="en-US" altLang="zh-CN" dirty="0" smtClean="0"/>
          </a:p>
          <a:p>
            <a:pPr eaLnBrk="1" hangingPunct="1">
              <a:lnSpc>
                <a:spcPct val="90000"/>
              </a:lnSpc>
              <a:defRPr/>
            </a:pPr>
            <a:r>
              <a:rPr lang="zh-CN" altLang="en-US" dirty="0" smtClean="0"/>
              <a:t>实现</a:t>
            </a:r>
            <a:endParaRPr lang="zh-CN" altLang="en-US" dirty="0"/>
          </a:p>
          <a:p>
            <a:pPr lvl="1" eaLnBrk="1" hangingPunct="1">
              <a:lnSpc>
                <a:spcPct val="90000"/>
              </a:lnSpc>
              <a:defRPr/>
            </a:pPr>
            <a:r>
              <a:rPr lang="zh-CN" altLang="en-US" dirty="0"/>
              <a:t>选择用某种语言按系统设计进行</a:t>
            </a:r>
            <a:r>
              <a:rPr lang="zh-CN" altLang="en-US" dirty="0">
                <a:solidFill>
                  <a:srgbClr val="FFCC66"/>
                </a:solidFill>
              </a:rPr>
              <a:t>编程</a:t>
            </a:r>
            <a:r>
              <a:rPr lang="zh-CN" altLang="en-US" dirty="0"/>
              <a:t>。</a:t>
            </a:r>
          </a:p>
          <a:p>
            <a:pPr lvl="1" eaLnBrk="1" hangingPunct="1">
              <a:lnSpc>
                <a:spcPct val="90000"/>
              </a:lnSpc>
              <a:defRPr/>
            </a:pPr>
            <a:r>
              <a:rPr lang="zh-CN" altLang="en-US" dirty="0"/>
              <a:t>良好的编程风格可以通过学习和训练来获得。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body" idx="1"/>
          </p:nvPr>
        </p:nvSpPr>
        <p:spPr>
          <a:xfrm>
            <a:off x="323528" y="1412776"/>
            <a:ext cx="8568952" cy="5183188"/>
          </a:xfrm>
        </p:spPr>
        <p:txBody>
          <a:bodyPr>
            <a:normAutofit fontScale="92500" lnSpcReduction="10000"/>
          </a:bodyPr>
          <a:lstStyle/>
          <a:p>
            <a:pPr eaLnBrk="1" hangingPunct="1">
              <a:lnSpc>
                <a:spcPct val="110000"/>
              </a:lnSpc>
              <a:defRPr/>
            </a:pPr>
            <a:r>
              <a:rPr lang="zh-CN" altLang="en-US" dirty="0" smtClean="0"/>
              <a:t>测试与调试 </a:t>
            </a:r>
          </a:p>
          <a:p>
            <a:pPr lvl="1" eaLnBrk="1" hangingPunct="1">
              <a:lnSpc>
                <a:spcPct val="110000"/>
              </a:lnSpc>
              <a:defRPr/>
            </a:pPr>
            <a:r>
              <a:rPr lang="zh-CN" altLang="en-US" dirty="0" smtClean="0"/>
              <a:t>程序可能含有错误。程序的逻辑错误和运行异常错误一般可以通过</a:t>
            </a:r>
            <a:r>
              <a:rPr lang="zh-CN" altLang="en-US" dirty="0" smtClean="0">
                <a:solidFill>
                  <a:schemeClr val="folHlink"/>
                </a:solidFill>
              </a:rPr>
              <a:t>测试</a:t>
            </a:r>
            <a:r>
              <a:rPr lang="zh-CN" altLang="en-US" dirty="0" smtClean="0"/>
              <a:t>（</a:t>
            </a:r>
            <a:r>
              <a:rPr lang="en-US" altLang="zh-CN" dirty="0" smtClean="0"/>
              <a:t>test</a:t>
            </a:r>
            <a:r>
              <a:rPr lang="zh-CN" altLang="en-US" dirty="0" smtClean="0"/>
              <a:t>）来发现。</a:t>
            </a:r>
          </a:p>
          <a:p>
            <a:pPr lvl="1" eaLnBrk="1" hangingPunct="1">
              <a:lnSpc>
                <a:spcPct val="110000"/>
              </a:lnSpc>
              <a:defRPr/>
            </a:pPr>
            <a:r>
              <a:rPr lang="zh-CN" altLang="en-US" dirty="0" smtClean="0"/>
              <a:t>对错误进行定位的过程称为</a:t>
            </a:r>
            <a:r>
              <a:rPr lang="zh-CN" altLang="en-US" dirty="0" smtClean="0">
                <a:solidFill>
                  <a:schemeClr val="folHlink"/>
                </a:solidFill>
              </a:rPr>
              <a:t>调试</a:t>
            </a:r>
            <a:r>
              <a:rPr lang="zh-CN" altLang="en-US" dirty="0" smtClean="0"/>
              <a:t>（</a:t>
            </a:r>
            <a:r>
              <a:rPr lang="en-US" altLang="zh-CN" dirty="0" smtClean="0"/>
              <a:t>debug</a:t>
            </a:r>
            <a:r>
              <a:rPr lang="zh-CN" altLang="en-US" dirty="0" smtClean="0"/>
              <a:t>）。 </a:t>
            </a:r>
          </a:p>
          <a:p>
            <a:pPr eaLnBrk="1" hangingPunct="1">
              <a:lnSpc>
                <a:spcPct val="110000"/>
              </a:lnSpc>
              <a:defRPr/>
            </a:pPr>
            <a:r>
              <a:rPr lang="zh-CN" altLang="en-US" dirty="0" smtClean="0"/>
              <a:t>运行维护 </a:t>
            </a:r>
          </a:p>
          <a:p>
            <a:pPr lvl="1" eaLnBrk="1" hangingPunct="1">
              <a:lnSpc>
                <a:spcPct val="110000"/>
              </a:lnSpc>
              <a:defRPr/>
            </a:pPr>
            <a:r>
              <a:rPr lang="zh-CN" altLang="en-US" dirty="0" smtClean="0">
                <a:solidFill>
                  <a:srgbClr val="FFC000"/>
                </a:solidFill>
              </a:rPr>
              <a:t>所有的测试手段只能发现程序有错误，而不能证明程序没有错误！</a:t>
            </a:r>
          </a:p>
          <a:p>
            <a:pPr lvl="1" eaLnBrk="1" hangingPunct="1">
              <a:lnSpc>
                <a:spcPct val="110000"/>
              </a:lnSpc>
              <a:defRPr/>
            </a:pPr>
            <a:r>
              <a:rPr lang="zh-CN" altLang="en-US" dirty="0" smtClean="0"/>
              <a:t>在程序使用中发现错误并改错称为</a:t>
            </a:r>
            <a:r>
              <a:rPr lang="zh-CN" altLang="en-US" dirty="0" smtClean="0">
                <a:solidFill>
                  <a:schemeClr val="folHlink"/>
                </a:solidFill>
              </a:rPr>
              <a:t>维护</a:t>
            </a:r>
            <a:r>
              <a:rPr lang="zh-CN" altLang="en-US" dirty="0"/>
              <a:t>，</a:t>
            </a:r>
            <a:r>
              <a:rPr lang="zh-CN" altLang="en-US" dirty="0" smtClean="0"/>
              <a:t>包括：</a:t>
            </a:r>
            <a:endParaRPr lang="en-US" altLang="zh-CN" dirty="0" smtClean="0"/>
          </a:p>
          <a:p>
            <a:pPr lvl="2" eaLnBrk="1" hangingPunct="1">
              <a:lnSpc>
                <a:spcPct val="110000"/>
              </a:lnSpc>
              <a:defRPr/>
            </a:pPr>
            <a:r>
              <a:rPr lang="zh-CN" altLang="en-US" dirty="0" smtClean="0"/>
              <a:t>正确性</a:t>
            </a:r>
            <a:endParaRPr lang="en-US" altLang="zh-CN" dirty="0" smtClean="0"/>
          </a:p>
          <a:p>
            <a:pPr lvl="2" eaLnBrk="1" hangingPunct="1">
              <a:lnSpc>
                <a:spcPct val="110000"/>
              </a:lnSpc>
              <a:defRPr/>
            </a:pPr>
            <a:r>
              <a:rPr lang="zh-CN" altLang="en-US" dirty="0"/>
              <a:t>完善</a:t>
            </a:r>
            <a:r>
              <a:rPr lang="zh-CN" altLang="en-US" dirty="0" smtClean="0"/>
              <a:t>性</a:t>
            </a:r>
            <a:endParaRPr lang="en-US" altLang="zh-CN" dirty="0" smtClean="0"/>
          </a:p>
          <a:p>
            <a:pPr lvl="2" eaLnBrk="1" hangingPunct="1">
              <a:lnSpc>
                <a:spcPct val="110000"/>
              </a:lnSpc>
              <a:defRPr/>
            </a:pPr>
            <a:r>
              <a:rPr lang="zh-CN" altLang="en-US" dirty="0"/>
              <a:t>适应性</a:t>
            </a:r>
            <a:endParaRPr lang="zh-CN" altLang="en-US" dirty="0" smtClean="0"/>
          </a:p>
        </p:txBody>
      </p:sp>
      <p:sp>
        <p:nvSpPr>
          <p:cNvPr id="216067" name="Rectangle 3"/>
          <p:cNvSpPr>
            <a:spLocks noGrp="1" noChangeArrowheads="1"/>
          </p:cNvSpPr>
          <p:nvPr>
            <p:ph type="title"/>
          </p:nvPr>
        </p:nvSpPr>
        <p:spPr>
          <a:xfrm>
            <a:off x="457200" y="115888"/>
            <a:ext cx="8229600" cy="936625"/>
          </a:xfrm>
        </p:spPr>
        <p:txBody>
          <a:bodyPr/>
          <a:lstStyle/>
          <a:p>
            <a:pPr eaLnBrk="1" hangingPunct="1">
              <a:defRPr/>
            </a:pPr>
            <a:r>
              <a:rPr lang="zh-CN" altLang="en-US" dirty="0" smtClean="0"/>
              <a:t>程序设计步骤（续）</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4213" y="85725"/>
            <a:ext cx="7772400" cy="1111250"/>
          </a:xfrm>
        </p:spPr>
        <p:txBody>
          <a:bodyPr/>
          <a:lstStyle/>
          <a:p>
            <a:pPr eaLnBrk="1" hangingPunct="1">
              <a:defRPr/>
            </a:pPr>
            <a:r>
              <a:rPr lang="zh-CN" altLang="en-US" smtClean="0"/>
              <a:t>程序设计语言 </a:t>
            </a:r>
          </a:p>
        </p:txBody>
      </p:sp>
      <p:sp>
        <p:nvSpPr>
          <p:cNvPr id="21507" name="Rectangle 3"/>
          <p:cNvSpPr>
            <a:spLocks noGrp="1" noChangeArrowheads="1"/>
          </p:cNvSpPr>
          <p:nvPr>
            <p:ph type="body" idx="1"/>
          </p:nvPr>
        </p:nvSpPr>
        <p:spPr>
          <a:xfrm>
            <a:off x="395412" y="1556792"/>
            <a:ext cx="8497068" cy="5068888"/>
          </a:xfrm>
        </p:spPr>
        <p:txBody>
          <a:bodyPr/>
          <a:lstStyle/>
          <a:p>
            <a:pPr marL="357188" indent="-357188" eaLnBrk="1" hangingPunct="1">
              <a:defRPr/>
            </a:pPr>
            <a:r>
              <a:rPr lang="zh-CN" altLang="en-US" dirty="0" smtClean="0"/>
              <a:t>程序设计的结果需要用一种能被计算机接受的语言表示出来，即</a:t>
            </a:r>
            <a:r>
              <a:rPr lang="zh-CN" altLang="en-US" dirty="0" smtClean="0">
                <a:solidFill>
                  <a:srgbClr val="FFC000"/>
                </a:solidFill>
              </a:rPr>
              <a:t>编程</a:t>
            </a:r>
            <a:r>
              <a:rPr lang="zh-CN" altLang="en-US" dirty="0" smtClean="0"/>
              <a:t>（</a:t>
            </a:r>
            <a:r>
              <a:rPr lang="en-US" altLang="zh-CN" dirty="0" smtClean="0"/>
              <a:t>Coding</a:t>
            </a:r>
            <a:r>
              <a:rPr lang="zh-CN" altLang="en-US" dirty="0" smtClean="0"/>
              <a:t>）。</a:t>
            </a:r>
          </a:p>
          <a:p>
            <a:pPr marL="357188" indent="-357188" eaLnBrk="1" hangingPunct="1">
              <a:defRPr/>
            </a:pPr>
            <a:r>
              <a:rPr lang="zh-CN" altLang="en-US" dirty="0" smtClean="0"/>
              <a:t>根据与计算机指令系统和人们解决问题所采用的描述语言（如：数学语言）的接近程度，常常把程序语言分为：</a:t>
            </a:r>
          </a:p>
          <a:p>
            <a:pPr marL="823913" lvl="1" eaLnBrk="1" hangingPunct="1">
              <a:defRPr/>
            </a:pPr>
            <a:r>
              <a:rPr lang="zh-CN" altLang="en-US" dirty="0" smtClean="0"/>
              <a:t> 低级语言</a:t>
            </a:r>
          </a:p>
          <a:p>
            <a:pPr marL="823913" lvl="1" eaLnBrk="1" hangingPunct="1">
              <a:defRPr/>
            </a:pPr>
            <a:r>
              <a:rPr lang="zh-CN" altLang="en-US" dirty="0" smtClean="0"/>
              <a:t> 高级语言 </a:t>
            </a:r>
          </a:p>
          <a:p>
            <a:pPr marL="357188" indent="-357188" eaLnBrk="1" hangingPunct="1">
              <a:defRPr/>
            </a:pPr>
            <a:r>
              <a:rPr lang="zh-CN" altLang="en-US" dirty="0" smtClean="0"/>
              <a:t>通常所讲的</a:t>
            </a:r>
            <a:r>
              <a:rPr lang="zh-CN" altLang="en-US" dirty="0" smtClean="0">
                <a:solidFill>
                  <a:schemeClr val="folHlink"/>
                </a:solidFill>
              </a:rPr>
              <a:t>程序设计语言</a:t>
            </a:r>
            <a:r>
              <a:rPr lang="zh-CN" altLang="en-US" dirty="0" smtClean="0"/>
              <a:t>往往指的是高级语言。</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4213" y="373410"/>
            <a:ext cx="7772400" cy="895350"/>
          </a:xfrm>
        </p:spPr>
        <p:txBody>
          <a:bodyPr/>
          <a:lstStyle/>
          <a:p>
            <a:pPr eaLnBrk="1" hangingPunct="1">
              <a:defRPr/>
            </a:pPr>
            <a:r>
              <a:rPr lang="zh-CN" altLang="en-US" dirty="0" smtClean="0"/>
              <a:t>低级语言</a:t>
            </a:r>
          </a:p>
        </p:txBody>
      </p:sp>
      <p:sp>
        <p:nvSpPr>
          <p:cNvPr id="22531" name="Rectangle 3"/>
          <p:cNvSpPr>
            <a:spLocks noGrp="1" noChangeArrowheads="1"/>
          </p:cNvSpPr>
          <p:nvPr>
            <p:ph type="body" idx="1"/>
          </p:nvPr>
        </p:nvSpPr>
        <p:spPr>
          <a:xfrm>
            <a:off x="395537" y="1628800"/>
            <a:ext cx="8280920" cy="4536504"/>
          </a:xfrm>
        </p:spPr>
        <p:txBody>
          <a:bodyPr>
            <a:normAutofit/>
          </a:bodyPr>
          <a:lstStyle/>
          <a:p>
            <a:pPr marL="357188" indent="-357188" eaLnBrk="1" hangingPunct="1">
              <a:defRPr/>
            </a:pPr>
            <a:r>
              <a:rPr lang="zh-CN" altLang="en-US" dirty="0" smtClean="0">
                <a:solidFill>
                  <a:schemeClr val="folHlink"/>
                </a:solidFill>
              </a:rPr>
              <a:t>低级语言</a:t>
            </a:r>
            <a:r>
              <a:rPr lang="zh-CN" altLang="en-US" dirty="0" smtClean="0"/>
              <a:t>是指特定计算机能够直接理解的语言（或与之直接对应的语言）。包括：</a:t>
            </a:r>
          </a:p>
          <a:p>
            <a:pPr marL="908050" lvl="1" eaLnBrk="1" hangingPunct="1">
              <a:defRPr/>
            </a:pPr>
            <a:r>
              <a:rPr lang="zh-CN" altLang="en-US" dirty="0" smtClean="0">
                <a:solidFill>
                  <a:schemeClr val="folHlink"/>
                </a:solidFill>
              </a:rPr>
              <a:t>机器语言：</a:t>
            </a:r>
            <a:r>
              <a:rPr lang="zh-CN" altLang="en-US" dirty="0" smtClean="0"/>
              <a:t>采用指令编码和数据的存储位置来表示操作以及操作数； </a:t>
            </a:r>
          </a:p>
          <a:p>
            <a:pPr marL="908050" lvl="1" eaLnBrk="1" hangingPunct="1">
              <a:defRPr/>
            </a:pPr>
            <a:r>
              <a:rPr lang="zh-CN" altLang="en-US" dirty="0" smtClean="0">
                <a:solidFill>
                  <a:schemeClr val="folHlink"/>
                </a:solidFill>
              </a:rPr>
              <a:t>汇编语言：</a:t>
            </a:r>
            <a:r>
              <a:rPr lang="zh-CN" altLang="en-US" dirty="0" smtClean="0"/>
              <a:t>是用符号名来表示操作和操作数位置，以增加程序的易读性。需要翻译（</a:t>
            </a:r>
            <a:r>
              <a:rPr lang="zh-CN" altLang="en-US" dirty="0" smtClean="0">
                <a:solidFill>
                  <a:schemeClr val="folHlink"/>
                </a:solidFill>
              </a:rPr>
              <a:t>汇编</a:t>
            </a:r>
            <a:r>
              <a:rPr lang="zh-CN" altLang="en-US" dirty="0" smtClean="0"/>
              <a:t>）成机器语言才能执行。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高级语言</a:t>
            </a:r>
          </a:p>
        </p:txBody>
      </p:sp>
      <p:sp>
        <p:nvSpPr>
          <p:cNvPr id="3" name="内容占位符 2"/>
          <p:cNvSpPr>
            <a:spLocks noGrp="1"/>
          </p:cNvSpPr>
          <p:nvPr>
            <p:ph idx="1"/>
          </p:nvPr>
        </p:nvSpPr>
        <p:spPr/>
        <p:txBody>
          <a:bodyPr/>
          <a:lstStyle/>
          <a:p>
            <a:pPr marL="357188" indent="-357188" eaLnBrk="1" hangingPunct="1">
              <a:defRPr/>
            </a:pPr>
            <a:r>
              <a:rPr lang="zh-CN" altLang="en-US" dirty="0" smtClean="0">
                <a:solidFill>
                  <a:schemeClr val="folHlink"/>
                </a:solidFill>
              </a:rPr>
              <a:t>高级语言</a:t>
            </a:r>
            <a:r>
              <a:rPr lang="zh-CN" altLang="en-US" dirty="0" smtClean="0"/>
              <a:t>是</a:t>
            </a:r>
            <a:r>
              <a:rPr lang="zh-CN" altLang="en-US" dirty="0"/>
              <a:t>指人容易理解和有利于人对解题过程进行描述的程序语言。</a:t>
            </a:r>
            <a:endParaRPr lang="en-US" altLang="zh-CN" dirty="0"/>
          </a:p>
          <a:p>
            <a:pPr marL="757238" lvl="1" indent="-357188" eaLnBrk="1" hangingPunct="1">
              <a:defRPr/>
            </a:pPr>
            <a:r>
              <a:rPr lang="zh-CN" altLang="en-US" dirty="0"/>
              <a:t>典型的高级语言有：</a:t>
            </a:r>
            <a:r>
              <a:rPr lang="en-US" altLang="zh-CN" dirty="0"/>
              <a:t>FORTRAN</a:t>
            </a:r>
            <a:r>
              <a:rPr lang="zh-CN" altLang="en-US" dirty="0"/>
              <a:t>、</a:t>
            </a:r>
            <a:r>
              <a:rPr lang="en-US" altLang="zh-CN" dirty="0"/>
              <a:t>COBOL</a:t>
            </a:r>
            <a:r>
              <a:rPr lang="zh-CN" altLang="en-US" dirty="0"/>
              <a:t>、</a:t>
            </a:r>
            <a:r>
              <a:rPr lang="en-US" altLang="zh-CN" dirty="0"/>
              <a:t>Basic</a:t>
            </a:r>
            <a:r>
              <a:rPr lang="zh-CN" altLang="en-US" dirty="0"/>
              <a:t>、</a:t>
            </a:r>
            <a:r>
              <a:rPr lang="en-US" altLang="zh-CN" dirty="0"/>
              <a:t>Pascal</a:t>
            </a:r>
            <a:r>
              <a:rPr lang="zh-CN" altLang="en-US" dirty="0"/>
              <a:t>、</a:t>
            </a:r>
            <a:r>
              <a:rPr lang="en-US" altLang="zh-CN" dirty="0">
                <a:solidFill>
                  <a:srgbClr val="FFC000"/>
                </a:solidFill>
              </a:rPr>
              <a:t>C</a:t>
            </a:r>
            <a:r>
              <a:rPr lang="zh-CN" altLang="en-US" dirty="0"/>
              <a:t>、</a:t>
            </a:r>
            <a:r>
              <a:rPr lang="en-US" altLang="zh-CN" dirty="0"/>
              <a:t>Ada</a:t>
            </a:r>
            <a:r>
              <a:rPr lang="zh-CN" altLang="en-US" dirty="0"/>
              <a:t>、</a:t>
            </a:r>
            <a:r>
              <a:rPr lang="en-US" altLang="zh-CN" dirty="0"/>
              <a:t>Modula-2</a:t>
            </a:r>
            <a:r>
              <a:rPr lang="zh-CN" altLang="en-US" dirty="0"/>
              <a:t>、</a:t>
            </a:r>
            <a:r>
              <a:rPr lang="en-US" altLang="zh-CN" dirty="0"/>
              <a:t>Lisp</a:t>
            </a:r>
            <a:r>
              <a:rPr lang="zh-CN" altLang="en-US" dirty="0"/>
              <a:t>、</a:t>
            </a:r>
            <a:r>
              <a:rPr lang="en-US" altLang="zh-CN" dirty="0"/>
              <a:t>Prolog</a:t>
            </a:r>
            <a:r>
              <a:rPr lang="zh-CN" altLang="en-US" dirty="0"/>
              <a:t>、</a:t>
            </a:r>
            <a:r>
              <a:rPr lang="en-US" altLang="zh-CN" dirty="0" err="1"/>
              <a:t>Simula</a:t>
            </a:r>
            <a:r>
              <a:rPr lang="zh-CN" altLang="en-US" dirty="0"/>
              <a:t>、</a:t>
            </a:r>
            <a:r>
              <a:rPr lang="en-US" altLang="zh-CN" dirty="0"/>
              <a:t>Smalltalk</a:t>
            </a:r>
            <a:r>
              <a:rPr lang="zh-CN" altLang="en-US" dirty="0"/>
              <a:t>、</a:t>
            </a:r>
            <a:r>
              <a:rPr lang="en-US" altLang="zh-CN" dirty="0">
                <a:solidFill>
                  <a:srgbClr val="FFC000"/>
                </a:solidFill>
              </a:rPr>
              <a:t>C++</a:t>
            </a:r>
            <a:r>
              <a:rPr lang="zh-CN" altLang="en-US" dirty="0"/>
              <a:t>、</a:t>
            </a:r>
            <a:r>
              <a:rPr lang="en-US" altLang="zh-CN" dirty="0" smtClean="0"/>
              <a:t>Java</a:t>
            </a:r>
            <a:r>
              <a:rPr lang="zh-CN" altLang="en-US" dirty="0" smtClean="0"/>
              <a:t>、</a:t>
            </a:r>
            <a:r>
              <a:rPr lang="en-US" altLang="zh-CN" dirty="0" smtClean="0"/>
              <a:t>Python</a:t>
            </a:r>
            <a:r>
              <a:rPr lang="zh-CN" altLang="en-US" dirty="0" smtClean="0"/>
              <a:t>等 </a:t>
            </a:r>
            <a:endParaRPr lang="en-US" altLang="zh-CN" dirty="0"/>
          </a:p>
          <a:p>
            <a:pPr marL="757238" lvl="1" indent="-357188" eaLnBrk="1" hangingPunct="1">
              <a:defRPr/>
            </a:pPr>
            <a:r>
              <a:rPr lang="zh-CN" altLang="en-US" dirty="0"/>
              <a:t>需要翻译成机器或汇编语言才能执行。</a:t>
            </a:r>
          </a:p>
          <a:p>
            <a:endParaRPr lang="zh-CN" altLang="en-US" dirty="0"/>
          </a:p>
        </p:txBody>
      </p:sp>
    </p:spTree>
    <p:extLst>
      <p:ext uri="{BB962C8B-B14F-4D97-AF65-F5344CB8AC3E}">
        <p14:creationId xmlns:p14="http://schemas.microsoft.com/office/powerpoint/2010/main" val="2154170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23850" y="0"/>
            <a:ext cx="8569325" cy="1196975"/>
          </a:xfrm>
        </p:spPr>
        <p:txBody>
          <a:bodyPr/>
          <a:lstStyle/>
          <a:p>
            <a:pPr eaLnBrk="1" hangingPunct="1">
              <a:defRPr/>
            </a:pPr>
            <a:r>
              <a:rPr lang="zh-CN" altLang="en-US" smtClean="0"/>
              <a:t>低级语言与高级语言程序的比较</a:t>
            </a:r>
          </a:p>
        </p:txBody>
      </p:sp>
      <p:sp>
        <p:nvSpPr>
          <p:cNvPr id="24579" name="Rectangle 3"/>
          <p:cNvSpPr>
            <a:spLocks noGrp="1" noChangeArrowheads="1"/>
          </p:cNvSpPr>
          <p:nvPr>
            <p:ph type="body" idx="1"/>
          </p:nvPr>
        </p:nvSpPr>
        <p:spPr>
          <a:xfrm>
            <a:off x="179388" y="1341438"/>
            <a:ext cx="8785225" cy="5327650"/>
          </a:xfrm>
        </p:spPr>
        <p:txBody>
          <a:bodyPr>
            <a:normAutofit fontScale="92500" lnSpcReduction="20000"/>
          </a:bodyPr>
          <a:lstStyle/>
          <a:p>
            <a:pPr eaLnBrk="1" hangingPunct="1">
              <a:lnSpc>
                <a:spcPct val="90000"/>
              </a:lnSpc>
              <a:defRPr/>
            </a:pPr>
            <a:r>
              <a:rPr lang="zh-CN" altLang="en-US" dirty="0" smtClean="0"/>
              <a:t>计算</a:t>
            </a:r>
            <a:r>
              <a:rPr lang="en-US" altLang="zh-CN" dirty="0" smtClean="0"/>
              <a:t>r=</a:t>
            </a:r>
            <a:r>
              <a:rPr lang="en-US" altLang="zh-CN" dirty="0" err="1" smtClean="0"/>
              <a:t>a+b</a:t>
            </a:r>
            <a:r>
              <a:rPr lang="en-US" altLang="zh-CN" dirty="0" smtClean="0"/>
              <a:t>*c-d</a:t>
            </a:r>
            <a:r>
              <a:rPr lang="zh-CN" altLang="en-US" dirty="0" smtClean="0"/>
              <a:t>的值</a:t>
            </a:r>
          </a:p>
          <a:p>
            <a:pPr lvl="1" eaLnBrk="1" hangingPunct="1">
              <a:lnSpc>
                <a:spcPct val="120000"/>
              </a:lnSpc>
              <a:defRPr/>
            </a:pPr>
            <a:r>
              <a:rPr lang="zh-CN" altLang="en-US" dirty="0" smtClean="0"/>
              <a:t>用汇编语言可写成：</a:t>
            </a:r>
            <a:endParaRPr lang="en-US" altLang="zh-CN" dirty="0" smtClean="0"/>
          </a:p>
          <a:p>
            <a:pPr eaLnBrk="1" hangingPunct="1">
              <a:lnSpc>
                <a:spcPct val="90000"/>
              </a:lnSpc>
              <a:buFont typeface="Wingdings" pitchFamily="2" charset="2"/>
              <a:buNone/>
              <a:defRPr/>
            </a:pPr>
            <a:r>
              <a:rPr lang="zh-CN" altLang="en-US" dirty="0"/>
              <a:t>		</a:t>
            </a:r>
            <a:r>
              <a:rPr lang="en-US" altLang="zh-CN" sz="2800" dirty="0" err="1" smtClean="0"/>
              <a:t>mov</a:t>
            </a:r>
            <a:r>
              <a:rPr lang="en-US" altLang="zh-CN" sz="2800" dirty="0" smtClean="0"/>
              <a:t> </a:t>
            </a:r>
            <a:r>
              <a:rPr lang="en-US" altLang="zh-CN" sz="2800" dirty="0" err="1" smtClean="0"/>
              <a:t>ax,b</a:t>
            </a:r>
            <a:endParaRPr lang="en-US" altLang="zh-CN" sz="2800" dirty="0" smtClean="0"/>
          </a:p>
          <a:p>
            <a:pPr eaLnBrk="1" hangingPunct="1">
              <a:lnSpc>
                <a:spcPct val="90000"/>
              </a:lnSpc>
              <a:buFont typeface="Wingdings" pitchFamily="2" charset="2"/>
              <a:buNone/>
              <a:defRPr/>
            </a:pPr>
            <a:r>
              <a:rPr lang="en-US" altLang="zh-CN" sz="2800" dirty="0" smtClean="0"/>
              <a:t>		</a:t>
            </a:r>
            <a:r>
              <a:rPr lang="en-US" altLang="zh-CN" sz="2800" dirty="0" err="1" smtClean="0"/>
              <a:t>mul</a:t>
            </a:r>
            <a:r>
              <a:rPr lang="en-US" altLang="zh-CN" sz="2800" dirty="0" smtClean="0"/>
              <a:t> </a:t>
            </a:r>
            <a:r>
              <a:rPr lang="en-US" altLang="zh-CN" sz="2800" dirty="0" err="1" smtClean="0"/>
              <a:t>ax,c</a:t>
            </a:r>
            <a:endParaRPr lang="en-US" altLang="zh-CN" sz="2800" dirty="0" smtClean="0"/>
          </a:p>
          <a:p>
            <a:pPr eaLnBrk="1" hangingPunct="1">
              <a:lnSpc>
                <a:spcPct val="90000"/>
              </a:lnSpc>
              <a:buFont typeface="Wingdings" pitchFamily="2" charset="2"/>
              <a:buNone/>
              <a:defRPr/>
            </a:pPr>
            <a:r>
              <a:rPr lang="en-US" altLang="zh-CN" sz="2800" dirty="0" smtClean="0"/>
              <a:t>		add </a:t>
            </a:r>
            <a:r>
              <a:rPr lang="en-US" altLang="zh-CN" sz="2800" dirty="0" err="1" smtClean="0"/>
              <a:t>ax,a</a:t>
            </a:r>
            <a:endParaRPr lang="en-US" altLang="zh-CN" sz="2800" dirty="0" smtClean="0"/>
          </a:p>
          <a:p>
            <a:pPr eaLnBrk="1" hangingPunct="1">
              <a:lnSpc>
                <a:spcPct val="90000"/>
              </a:lnSpc>
              <a:buFont typeface="Wingdings" pitchFamily="2" charset="2"/>
              <a:buNone/>
              <a:defRPr/>
            </a:pPr>
            <a:r>
              <a:rPr lang="en-US" altLang="zh-CN" sz="2800" dirty="0" smtClean="0"/>
              <a:t>		sub </a:t>
            </a:r>
            <a:r>
              <a:rPr lang="en-US" altLang="zh-CN" sz="2800" dirty="0" err="1" smtClean="0"/>
              <a:t>ax,d</a:t>
            </a:r>
            <a:endParaRPr lang="en-US" altLang="zh-CN" sz="2800" dirty="0" smtClean="0"/>
          </a:p>
          <a:p>
            <a:pPr eaLnBrk="1" hangingPunct="1">
              <a:lnSpc>
                <a:spcPct val="90000"/>
              </a:lnSpc>
              <a:buFont typeface="Wingdings" pitchFamily="2" charset="2"/>
              <a:buNone/>
              <a:defRPr/>
            </a:pPr>
            <a:r>
              <a:rPr lang="en-US" altLang="zh-CN" sz="2800" dirty="0" smtClean="0"/>
              <a:t>		</a:t>
            </a:r>
            <a:r>
              <a:rPr lang="en-US" altLang="zh-CN" sz="2800" dirty="0" err="1" smtClean="0"/>
              <a:t>mov</a:t>
            </a:r>
            <a:r>
              <a:rPr lang="en-US" altLang="zh-CN" sz="2800" dirty="0" smtClean="0"/>
              <a:t> </a:t>
            </a:r>
            <a:r>
              <a:rPr lang="en-US" altLang="zh-CN" sz="2800" dirty="0" err="1" smtClean="0"/>
              <a:t>r,ax</a:t>
            </a:r>
            <a:endParaRPr lang="en-US" altLang="zh-CN" sz="2800" dirty="0" smtClean="0"/>
          </a:p>
          <a:p>
            <a:pPr lvl="2" eaLnBrk="1" hangingPunct="1">
              <a:lnSpc>
                <a:spcPct val="90000"/>
              </a:lnSpc>
              <a:defRPr/>
            </a:pPr>
            <a:r>
              <a:rPr lang="en-US" altLang="zh-CN" dirty="0" err="1" smtClean="0"/>
              <a:t>mov</a:t>
            </a:r>
            <a:r>
              <a:rPr lang="zh-CN" altLang="en-US" dirty="0"/>
              <a:t>、</a:t>
            </a:r>
            <a:r>
              <a:rPr lang="en-US" altLang="zh-CN" dirty="0" err="1"/>
              <a:t>mul</a:t>
            </a:r>
            <a:r>
              <a:rPr lang="zh-CN" altLang="en-US" dirty="0"/>
              <a:t>、</a:t>
            </a:r>
            <a:r>
              <a:rPr lang="en-US" altLang="zh-CN" dirty="0"/>
              <a:t>add</a:t>
            </a:r>
            <a:r>
              <a:rPr lang="zh-CN" altLang="en-US" dirty="0"/>
              <a:t>、</a:t>
            </a:r>
            <a:r>
              <a:rPr lang="en-US" altLang="zh-CN" dirty="0"/>
              <a:t>sub</a:t>
            </a:r>
            <a:r>
              <a:rPr lang="zh-CN" altLang="en-US" dirty="0"/>
              <a:t>是计算机指令</a:t>
            </a:r>
            <a:endParaRPr lang="en-US" altLang="zh-CN" dirty="0"/>
          </a:p>
          <a:p>
            <a:pPr lvl="2" eaLnBrk="1" hangingPunct="1">
              <a:lnSpc>
                <a:spcPct val="90000"/>
              </a:lnSpc>
              <a:defRPr/>
            </a:pPr>
            <a:r>
              <a:rPr lang="en-US" altLang="zh-CN" dirty="0"/>
              <a:t>ax</a:t>
            </a:r>
            <a:r>
              <a:rPr lang="zh-CN" altLang="en-US" dirty="0"/>
              <a:t>是</a:t>
            </a:r>
            <a:r>
              <a:rPr lang="en-US" altLang="zh-CN" dirty="0" err="1"/>
              <a:t>cpu</a:t>
            </a:r>
            <a:r>
              <a:rPr lang="zh-CN" altLang="en-US" dirty="0"/>
              <a:t>内部的一个寄存器</a:t>
            </a:r>
            <a:endParaRPr lang="en-US" altLang="zh-CN" dirty="0"/>
          </a:p>
          <a:p>
            <a:pPr lvl="2" eaLnBrk="1" hangingPunct="1">
              <a:lnSpc>
                <a:spcPct val="90000"/>
              </a:lnSpc>
              <a:defRPr/>
            </a:pPr>
            <a:r>
              <a:rPr lang="en-US" altLang="zh-CN" dirty="0"/>
              <a:t>a</a:t>
            </a:r>
            <a:r>
              <a:rPr lang="zh-CN" altLang="en-US" dirty="0"/>
              <a:t>、</a:t>
            </a:r>
            <a:r>
              <a:rPr lang="en-US" altLang="zh-CN" dirty="0"/>
              <a:t>b</a:t>
            </a:r>
            <a:r>
              <a:rPr lang="zh-CN" altLang="en-US" dirty="0"/>
              <a:t>、</a:t>
            </a:r>
            <a:r>
              <a:rPr lang="en-US" altLang="zh-CN" dirty="0"/>
              <a:t>c</a:t>
            </a:r>
            <a:r>
              <a:rPr lang="zh-CN" altLang="en-US" dirty="0"/>
              <a:t>、</a:t>
            </a:r>
            <a:r>
              <a:rPr lang="en-US" altLang="zh-CN" dirty="0"/>
              <a:t>d</a:t>
            </a:r>
            <a:r>
              <a:rPr lang="zh-CN" altLang="en-US" dirty="0"/>
              <a:t>、</a:t>
            </a:r>
            <a:r>
              <a:rPr lang="en-US" altLang="zh-CN" dirty="0"/>
              <a:t>r</a:t>
            </a:r>
            <a:r>
              <a:rPr lang="zh-CN" altLang="en-US" dirty="0"/>
              <a:t>表示数据的内存地址</a:t>
            </a:r>
          </a:p>
          <a:p>
            <a:pPr lvl="1" eaLnBrk="1" hangingPunct="1">
              <a:lnSpc>
                <a:spcPct val="90000"/>
              </a:lnSpc>
              <a:defRPr/>
            </a:pPr>
            <a:r>
              <a:rPr lang="zh-CN" altLang="en-US" dirty="0" smtClean="0"/>
              <a:t>用高级语言可写成：</a:t>
            </a:r>
          </a:p>
          <a:p>
            <a:pPr eaLnBrk="1" hangingPunct="1">
              <a:lnSpc>
                <a:spcPct val="90000"/>
              </a:lnSpc>
              <a:buFont typeface="Wingdings" pitchFamily="2" charset="2"/>
              <a:buNone/>
              <a:defRPr/>
            </a:pPr>
            <a:r>
              <a:rPr lang="zh-CN" altLang="en-US" sz="2800" dirty="0" smtClean="0"/>
              <a:t>		</a:t>
            </a:r>
            <a:r>
              <a:rPr lang="en-US" altLang="zh-CN" sz="2800" dirty="0" smtClean="0"/>
              <a:t>r = </a:t>
            </a:r>
            <a:r>
              <a:rPr lang="en-US" altLang="zh-CN" sz="2800" dirty="0" err="1" smtClean="0"/>
              <a:t>a+b</a:t>
            </a:r>
            <a:r>
              <a:rPr lang="en-US" altLang="zh-CN" sz="2800" dirty="0" smtClean="0"/>
              <a:t>*c-d</a:t>
            </a:r>
          </a:p>
          <a:p>
            <a:pPr lvl="2" eaLnBrk="1" hangingPunct="1">
              <a:lnSpc>
                <a:spcPct val="90000"/>
              </a:lnSpc>
              <a:defRPr/>
            </a:pPr>
            <a:r>
              <a:rPr lang="en-US" altLang="zh-CN" dirty="0" smtClean="0"/>
              <a:t> a</a:t>
            </a:r>
            <a:r>
              <a:rPr lang="zh-CN" altLang="en-US" dirty="0" smtClean="0"/>
              <a:t>、</a:t>
            </a:r>
            <a:r>
              <a:rPr lang="en-US" altLang="zh-CN" dirty="0" smtClean="0"/>
              <a:t>b</a:t>
            </a:r>
            <a:r>
              <a:rPr lang="zh-CN" altLang="en-US" dirty="0" smtClean="0"/>
              <a:t>、</a:t>
            </a:r>
            <a:r>
              <a:rPr lang="en-US" altLang="zh-CN" dirty="0" smtClean="0"/>
              <a:t>c</a:t>
            </a:r>
            <a:r>
              <a:rPr lang="zh-CN" altLang="en-US" dirty="0" smtClean="0"/>
              <a:t>、</a:t>
            </a:r>
            <a:r>
              <a:rPr lang="en-US" altLang="zh-CN" dirty="0" smtClean="0"/>
              <a:t>d</a:t>
            </a:r>
            <a:r>
              <a:rPr lang="zh-CN" altLang="en-US" dirty="0" smtClean="0"/>
              <a:t>、</a:t>
            </a:r>
            <a:r>
              <a:rPr lang="en-US" altLang="zh-CN" dirty="0" smtClean="0"/>
              <a:t>r </a:t>
            </a:r>
            <a:r>
              <a:rPr lang="zh-CN" altLang="en-US" dirty="0" smtClean="0"/>
              <a:t>是变量名</a:t>
            </a:r>
            <a:endParaRPr lang="en-US" altLang="zh-CN" dirty="0" smtClean="0"/>
          </a:p>
          <a:p>
            <a:pPr lvl="2" eaLnBrk="1" hangingPunct="1">
              <a:lnSpc>
                <a:spcPct val="90000"/>
              </a:lnSpc>
              <a:defRPr/>
            </a:pPr>
            <a:r>
              <a:rPr lang="en-US" altLang="zh-CN" dirty="0" smtClean="0"/>
              <a:t>=</a:t>
            </a:r>
            <a:r>
              <a:rPr lang="zh-CN" altLang="en-US" dirty="0" smtClean="0"/>
              <a:t>、</a:t>
            </a:r>
            <a:r>
              <a:rPr lang="en-US" altLang="zh-CN" dirty="0" smtClean="0"/>
              <a:t>+</a:t>
            </a:r>
            <a:r>
              <a:rPr lang="zh-CN" altLang="en-US" dirty="0" smtClean="0"/>
              <a:t>、</a:t>
            </a:r>
            <a:r>
              <a:rPr lang="en-US" altLang="zh-CN" dirty="0" smtClean="0"/>
              <a:t>*</a:t>
            </a:r>
            <a:r>
              <a:rPr lang="zh-CN" altLang="en-US" dirty="0" smtClean="0"/>
              <a:t>、</a:t>
            </a:r>
            <a:r>
              <a:rPr lang="en-US" altLang="zh-CN" dirty="0" smtClean="0"/>
              <a:t>- </a:t>
            </a:r>
            <a:r>
              <a:rPr lang="zh-CN" altLang="en-US" dirty="0" smtClean="0"/>
              <a:t>是操作符</a:t>
            </a:r>
            <a:endParaRPr lang="en-US" altLang="zh-CN"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3"/>
          <p:cNvSpPr>
            <a:spLocks noGrp="1" noChangeArrowheads="1"/>
          </p:cNvSpPr>
          <p:nvPr>
            <p:ph type="body" idx="1"/>
          </p:nvPr>
        </p:nvSpPr>
        <p:spPr>
          <a:xfrm>
            <a:off x="457200" y="727075"/>
            <a:ext cx="8229600" cy="5797550"/>
          </a:xfrm>
        </p:spPr>
        <p:txBody>
          <a:bodyPr/>
          <a:lstStyle/>
          <a:p>
            <a:pPr eaLnBrk="1" hangingPunct="1">
              <a:defRPr/>
            </a:pPr>
            <a:r>
              <a:rPr lang="zh-CN" altLang="en-US" dirty="0" smtClean="0"/>
              <a:t>低级语言的优、缺点</a:t>
            </a:r>
          </a:p>
          <a:p>
            <a:pPr lvl="1" eaLnBrk="1" hangingPunct="1">
              <a:defRPr/>
            </a:pPr>
            <a:r>
              <a:rPr lang="zh-CN" altLang="en-US" dirty="0" smtClean="0"/>
              <a:t>优点：写出的程序效率比较高，包括执行速度快和占用空间少。</a:t>
            </a:r>
          </a:p>
          <a:p>
            <a:pPr lvl="1" eaLnBrk="1" hangingPunct="1">
              <a:defRPr/>
            </a:pPr>
            <a:r>
              <a:rPr lang="zh-CN" altLang="en-US" dirty="0" smtClean="0"/>
              <a:t>缺点：程序难以设计、理解与维护，难以保证程序的正确性，可移植性差。</a:t>
            </a:r>
          </a:p>
          <a:p>
            <a:pPr eaLnBrk="1" hangingPunct="1">
              <a:defRPr/>
            </a:pPr>
            <a:r>
              <a:rPr lang="zh-CN" altLang="en-US" dirty="0" smtClean="0"/>
              <a:t>高级语言的优、缺点</a:t>
            </a:r>
          </a:p>
          <a:p>
            <a:pPr lvl="1" eaLnBrk="1" hangingPunct="1">
              <a:defRPr/>
            </a:pPr>
            <a:r>
              <a:rPr lang="zh-CN" altLang="en-US" dirty="0" smtClean="0"/>
              <a:t>优点：程序容易设计、理解与维护，容易保证程序正确性，可移植性好</a:t>
            </a:r>
          </a:p>
          <a:p>
            <a:pPr lvl="1" eaLnBrk="1" hangingPunct="1">
              <a:defRPr/>
            </a:pPr>
            <a:r>
              <a:rPr lang="zh-CN" altLang="en-US" dirty="0" smtClean="0"/>
              <a:t>缺点：用其编写的程序相对于用低级语言编写的程序效率要低，翻译成的机器指令数量较大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7813"/>
            <a:ext cx="8229600" cy="698500"/>
          </a:xfrm>
        </p:spPr>
        <p:txBody>
          <a:bodyPr/>
          <a:lstStyle/>
          <a:p>
            <a:pPr eaLnBrk="1" hangingPunct="1">
              <a:defRPr/>
            </a:pPr>
            <a:r>
              <a:rPr lang="zh-CN" altLang="en-US" dirty="0" smtClean="0"/>
              <a:t>高级语言的翻译</a:t>
            </a:r>
          </a:p>
        </p:txBody>
      </p:sp>
      <p:sp>
        <p:nvSpPr>
          <p:cNvPr id="25603" name="Rectangle 3"/>
          <p:cNvSpPr>
            <a:spLocks noGrp="1" noChangeArrowheads="1"/>
          </p:cNvSpPr>
          <p:nvPr>
            <p:ph type="body" idx="1"/>
          </p:nvPr>
        </p:nvSpPr>
        <p:spPr>
          <a:xfrm>
            <a:off x="467420" y="1484784"/>
            <a:ext cx="8281044" cy="4752528"/>
          </a:xfrm>
        </p:spPr>
        <p:txBody>
          <a:bodyPr>
            <a:normAutofit/>
          </a:bodyPr>
          <a:lstStyle/>
          <a:p>
            <a:pPr marL="357188" indent="-357188" eaLnBrk="1" hangingPunct="1">
              <a:lnSpc>
                <a:spcPct val="120000"/>
              </a:lnSpc>
              <a:defRPr/>
            </a:pPr>
            <a:r>
              <a:rPr lang="zh-CN" altLang="en-US" dirty="0"/>
              <a:t>高级语言的翻译</a:t>
            </a:r>
            <a:r>
              <a:rPr lang="zh-CN" altLang="en-US" dirty="0" smtClean="0"/>
              <a:t>方式有两种：</a:t>
            </a:r>
          </a:p>
          <a:p>
            <a:pPr marL="823913" lvl="1" eaLnBrk="1" hangingPunct="1">
              <a:lnSpc>
                <a:spcPct val="120000"/>
              </a:lnSpc>
              <a:defRPr/>
            </a:pPr>
            <a:r>
              <a:rPr lang="zh-CN" altLang="en-US" dirty="0" smtClean="0">
                <a:solidFill>
                  <a:schemeClr val="folHlink"/>
                </a:solidFill>
              </a:rPr>
              <a:t>编译</a:t>
            </a:r>
          </a:p>
          <a:p>
            <a:pPr marL="1231900" lvl="2" eaLnBrk="1" hangingPunct="1">
              <a:lnSpc>
                <a:spcPct val="120000"/>
              </a:lnSpc>
              <a:defRPr/>
            </a:pPr>
            <a:r>
              <a:rPr lang="zh-CN" altLang="en-US" dirty="0" smtClean="0"/>
              <a:t>把高级语言程序（称为</a:t>
            </a:r>
            <a:r>
              <a:rPr lang="zh-CN" altLang="en-US" dirty="0" smtClean="0">
                <a:solidFill>
                  <a:schemeClr val="folHlink"/>
                </a:solidFill>
              </a:rPr>
              <a:t>源程序</a:t>
            </a:r>
            <a:r>
              <a:rPr lang="zh-CN" altLang="en-US" dirty="0" smtClean="0"/>
              <a:t>）首先翻译成功能上等价的机器语言程序（称为</a:t>
            </a:r>
            <a:r>
              <a:rPr lang="zh-CN" altLang="en-US" dirty="0" smtClean="0">
                <a:solidFill>
                  <a:schemeClr val="folHlink"/>
                </a:solidFill>
              </a:rPr>
              <a:t>目标代码程序</a:t>
            </a:r>
            <a:r>
              <a:rPr lang="zh-CN" altLang="en-US" dirty="0" smtClean="0"/>
              <a:t>）或汇编语言程序（再通过汇编程序把它翻译成目标代码程序）。</a:t>
            </a:r>
            <a:endParaRPr lang="en-US" altLang="zh-CN" dirty="0" smtClean="0"/>
          </a:p>
          <a:p>
            <a:pPr marL="1231900" lvl="2" eaLnBrk="1" hangingPunct="1">
              <a:lnSpc>
                <a:spcPct val="120000"/>
              </a:lnSpc>
              <a:defRPr/>
            </a:pPr>
            <a:r>
              <a:rPr lang="zh-CN" altLang="en-US" dirty="0" smtClean="0"/>
              <a:t>然后执行目标代码程序。在目标代码程序的执行中不再需要源程序。</a:t>
            </a:r>
            <a:endParaRPr lang="en-US" altLang="zh-CN" dirty="0" smtClean="0"/>
          </a:p>
          <a:p>
            <a:pPr marL="1231900" lvl="2" eaLnBrk="1" hangingPunct="1">
              <a:lnSpc>
                <a:spcPct val="120000"/>
              </a:lnSpc>
              <a:defRPr/>
            </a:pPr>
            <a:r>
              <a:rPr lang="zh-CN" altLang="en-US" dirty="0" smtClean="0"/>
              <a:t>翻译工作由</a:t>
            </a:r>
            <a:r>
              <a:rPr lang="zh-CN" altLang="en-US" dirty="0" smtClean="0">
                <a:solidFill>
                  <a:srgbClr val="FFC000"/>
                </a:solidFill>
              </a:rPr>
              <a:t>编译程序</a:t>
            </a:r>
            <a:r>
              <a:rPr lang="zh-CN" altLang="en-US" dirty="0" smtClean="0"/>
              <a:t>完成。</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3913" lvl="1" eaLnBrk="1" hangingPunct="1">
              <a:lnSpc>
                <a:spcPct val="120000"/>
              </a:lnSpc>
              <a:defRPr/>
            </a:pPr>
            <a:r>
              <a:rPr lang="zh-CN" altLang="en-US" dirty="0">
                <a:solidFill>
                  <a:schemeClr val="folHlink"/>
                </a:solidFill>
              </a:rPr>
              <a:t>解释</a:t>
            </a:r>
          </a:p>
          <a:p>
            <a:pPr marL="1231900" lvl="2" eaLnBrk="1" hangingPunct="1">
              <a:lnSpc>
                <a:spcPct val="120000"/>
              </a:lnSpc>
              <a:defRPr/>
            </a:pPr>
            <a:r>
              <a:rPr lang="zh-CN" altLang="en-US" dirty="0"/>
              <a:t>对源程序中的语句进行逐条翻译成目标代码并执行，翻译完了程序也就执行完了。</a:t>
            </a:r>
            <a:endParaRPr lang="en-US" altLang="zh-CN" dirty="0"/>
          </a:p>
          <a:p>
            <a:pPr marL="1231900" lvl="2" eaLnBrk="1" hangingPunct="1">
              <a:lnSpc>
                <a:spcPct val="120000"/>
              </a:lnSpc>
              <a:defRPr/>
            </a:pPr>
            <a:r>
              <a:rPr lang="zh-CN" altLang="en-US" dirty="0"/>
              <a:t>这种翻译方式不产生目标代码程序，程序的每次执行都需要源程序。 </a:t>
            </a:r>
            <a:endParaRPr lang="en-US" altLang="zh-CN" dirty="0"/>
          </a:p>
          <a:p>
            <a:pPr marL="1231900" lvl="2" eaLnBrk="1" hangingPunct="1">
              <a:lnSpc>
                <a:spcPct val="120000"/>
              </a:lnSpc>
              <a:defRPr/>
            </a:pPr>
            <a:r>
              <a:rPr lang="zh-CN" altLang="en-US" dirty="0"/>
              <a:t>翻译工作由</a:t>
            </a:r>
            <a:r>
              <a:rPr lang="zh-CN" altLang="en-US" dirty="0">
                <a:solidFill>
                  <a:srgbClr val="FFC000"/>
                </a:solidFill>
              </a:rPr>
              <a:t>解释程序</a:t>
            </a:r>
            <a:r>
              <a:rPr lang="zh-CN" altLang="en-US" dirty="0"/>
              <a:t>完成。</a:t>
            </a:r>
          </a:p>
          <a:p>
            <a:pPr lvl="1"/>
            <a:endParaRPr lang="zh-CN" altLang="en-US" dirty="0"/>
          </a:p>
        </p:txBody>
      </p:sp>
    </p:spTree>
    <p:extLst>
      <p:ext uri="{BB962C8B-B14F-4D97-AF65-F5344CB8AC3E}">
        <p14:creationId xmlns:p14="http://schemas.microsoft.com/office/powerpoint/2010/main" val="27958875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mtClean="0"/>
              <a:t>高级语言的分类</a:t>
            </a:r>
            <a:endParaRPr lang="zh-CN" altLang="en-US"/>
          </a:p>
        </p:txBody>
      </p:sp>
      <p:sp>
        <p:nvSpPr>
          <p:cNvPr id="3" name="内容占位符 2"/>
          <p:cNvSpPr>
            <a:spLocks noGrp="1"/>
          </p:cNvSpPr>
          <p:nvPr>
            <p:ph idx="1"/>
          </p:nvPr>
        </p:nvSpPr>
        <p:spPr>
          <a:xfrm>
            <a:off x="457200" y="1600200"/>
            <a:ext cx="8229600" cy="5068888"/>
          </a:xfrm>
        </p:spPr>
        <p:txBody>
          <a:bodyPr>
            <a:normAutofit fontScale="77500" lnSpcReduction="20000"/>
          </a:bodyPr>
          <a:lstStyle/>
          <a:p>
            <a:pPr>
              <a:lnSpc>
                <a:spcPct val="120000"/>
              </a:lnSpc>
              <a:defRPr/>
            </a:pPr>
            <a:r>
              <a:rPr lang="zh-CN" altLang="en-US" dirty="0" smtClean="0"/>
              <a:t>按照应用类型，可分为</a:t>
            </a:r>
            <a:endParaRPr lang="en-US" altLang="zh-CN" dirty="0" smtClean="0"/>
          </a:p>
          <a:p>
            <a:pPr lvl="1">
              <a:lnSpc>
                <a:spcPct val="120000"/>
              </a:lnSpc>
              <a:defRPr/>
            </a:pPr>
            <a:r>
              <a:rPr lang="zh-CN" altLang="en-US" dirty="0" smtClean="0"/>
              <a:t>科学计算语言（如</a:t>
            </a:r>
            <a:r>
              <a:rPr lang="en-US" altLang="zh-CN" dirty="0" smtClean="0"/>
              <a:t>FORTRAN</a:t>
            </a:r>
            <a:r>
              <a:rPr lang="zh-CN" altLang="en-US" dirty="0" smtClean="0"/>
              <a:t>）</a:t>
            </a:r>
            <a:endParaRPr lang="en-US" altLang="zh-CN" dirty="0" smtClean="0"/>
          </a:p>
          <a:p>
            <a:pPr lvl="1">
              <a:lnSpc>
                <a:spcPct val="120000"/>
              </a:lnSpc>
              <a:defRPr/>
            </a:pPr>
            <a:r>
              <a:rPr lang="zh-CN" altLang="en-US" dirty="0" smtClean="0"/>
              <a:t>商务处理语言（如</a:t>
            </a:r>
            <a:r>
              <a:rPr lang="en-US" altLang="zh-CN" dirty="0" smtClean="0"/>
              <a:t>COBOL</a:t>
            </a:r>
            <a:r>
              <a:rPr lang="zh-CN" altLang="en-US" dirty="0" smtClean="0"/>
              <a:t>）</a:t>
            </a:r>
            <a:endParaRPr lang="en-US" altLang="zh-CN" dirty="0" smtClean="0"/>
          </a:p>
          <a:p>
            <a:pPr lvl="1">
              <a:lnSpc>
                <a:spcPct val="120000"/>
              </a:lnSpc>
              <a:defRPr/>
            </a:pPr>
            <a:r>
              <a:rPr lang="zh-CN" altLang="en-US" dirty="0" smtClean="0"/>
              <a:t>系统程序语言（如</a:t>
            </a:r>
            <a:r>
              <a:rPr lang="en-US" altLang="zh-CN" dirty="0" smtClean="0"/>
              <a:t>C/C++</a:t>
            </a:r>
            <a:r>
              <a:rPr lang="zh-CN" altLang="en-US" dirty="0" smtClean="0"/>
              <a:t>）</a:t>
            </a:r>
            <a:endParaRPr lang="en-US" altLang="zh-CN" dirty="0" smtClean="0"/>
          </a:p>
          <a:p>
            <a:pPr lvl="1">
              <a:lnSpc>
                <a:spcPct val="120000"/>
              </a:lnSpc>
              <a:defRPr/>
            </a:pPr>
            <a:r>
              <a:rPr lang="zh-CN" altLang="en-US" dirty="0" smtClean="0"/>
              <a:t>网络应用语言（如</a:t>
            </a:r>
            <a:r>
              <a:rPr lang="en-US" altLang="zh-CN" dirty="0" smtClean="0"/>
              <a:t>Java</a:t>
            </a:r>
            <a:r>
              <a:rPr lang="zh-CN" altLang="en-US" dirty="0" smtClean="0"/>
              <a:t>）</a:t>
            </a:r>
            <a:endParaRPr lang="en-US" altLang="zh-CN" dirty="0" smtClean="0"/>
          </a:p>
          <a:p>
            <a:pPr>
              <a:lnSpc>
                <a:spcPct val="120000"/>
              </a:lnSpc>
              <a:defRPr/>
            </a:pPr>
            <a:r>
              <a:rPr lang="zh-CN" altLang="en-US" dirty="0" smtClean="0"/>
              <a:t>按照所支持的程序设计范式，可分为</a:t>
            </a:r>
            <a:endParaRPr lang="en-US" altLang="zh-CN" dirty="0" smtClean="0"/>
          </a:p>
          <a:p>
            <a:pPr lvl="1" eaLnBrk="1" hangingPunct="1">
              <a:lnSpc>
                <a:spcPct val="120000"/>
              </a:lnSpc>
              <a:defRPr/>
            </a:pPr>
            <a:r>
              <a:rPr lang="zh-CN" altLang="en-US" dirty="0" smtClean="0"/>
              <a:t>过程式语言（如</a:t>
            </a:r>
            <a:r>
              <a:rPr lang="en-US" altLang="zh-CN" dirty="0" smtClean="0"/>
              <a:t>FORTRAN</a:t>
            </a:r>
            <a:r>
              <a:rPr lang="zh-CN" altLang="en-US" dirty="0" smtClean="0"/>
              <a:t>、</a:t>
            </a:r>
            <a:r>
              <a:rPr lang="en-US" altLang="zh-CN" dirty="0" smtClean="0"/>
              <a:t>COBOL</a:t>
            </a:r>
            <a:r>
              <a:rPr lang="zh-CN" altLang="en-US" dirty="0" smtClean="0"/>
              <a:t>、</a:t>
            </a:r>
            <a:r>
              <a:rPr lang="en-US" altLang="zh-CN" dirty="0" smtClean="0"/>
              <a:t>Basic</a:t>
            </a:r>
            <a:r>
              <a:rPr lang="zh-CN" altLang="en-US" dirty="0" smtClean="0"/>
              <a:t>、</a:t>
            </a:r>
            <a:r>
              <a:rPr lang="en-US" altLang="zh-CN" dirty="0" smtClean="0"/>
              <a:t>Pascal</a:t>
            </a:r>
            <a:r>
              <a:rPr lang="zh-CN" altLang="en-US" dirty="0" smtClean="0"/>
              <a:t>、</a:t>
            </a:r>
            <a:r>
              <a:rPr lang="en-US" altLang="zh-CN" dirty="0" smtClean="0"/>
              <a:t>C</a:t>
            </a:r>
            <a:r>
              <a:rPr lang="zh-CN" altLang="en-US" dirty="0" smtClean="0"/>
              <a:t>）</a:t>
            </a:r>
            <a:endParaRPr lang="en-US" altLang="zh-CN" dirty="0" smtClean="0"/>
          </a:p>
          <a:p>
            <a:pPr lvl="1">
              <a:lnSpc>
                <a:spcPct val="120000"/>
              </a:lnSpc>
              <a:defRPr/>
            </a:pPr>
            <a:r>
              <a:rPr lang="zh-CN" altLang="en-US" dirty="0" smtClean="0"/>
              <a:t>面向对象语言（如</a:t>
            </a:r>
            <a:r>
              <a:rPr lang="en-US" altLang="zh-CN" dirty="0" err="1" smtClean="0"/>
              <a:t>Simula</a:t>
            </a:r>
            <a:r>
              <a:rPr lang="zh-CN" altLang="en-US" dirty="0" smtClean="0"/>
              <a:t>、</a:t>
            </a:r>
            <a:r>
              <a:rPr lang="en-US" altLang="zh-CN" dirty="0" smtClean="0"/>
              <a:t>Smalltalk</a:t>
            </a:r>
            <a:r>
              <a:rPr lang="zh-CN" altLang="en-US" dirty="0" smtClean="0"/>
              <a:t>、</a:t>
            </a:r>
            <a:r>
              <a:rPr lang="en-US" altLang="zh-CN" dirty="0" smtClean="0"/>
              <a:t>Java</a:t>
            </a:r>
            <a:r>
              <a:rPr lang="zh-CN" altLang="en-US" dirty="0" smtClean="0"/>
              <a:t>）</a:t>
            </a:r>
            <a:endParaRPr lang="en-US" altLang="zh-CN" dirty="0" smtClean="0"/>
          </a:p>
          <a:p>
            <a:pPr lvl="1">
              <a:lnSpc>
                <a:spcPct val="120000"/>
              </a:lnSpc>
              <a:defRPr/>
            </a:pPr>
            <a:r>
              <a:rPr lang="zh-CN" altLang="en-US" dirty="0" smtClean="0"/>
              <a:t>函数式语言（如</a:t>
            </a:r>
            <a:r>
              <a:rPr lang="en-US" altLang="zh-CN" dirty="0" smtClean="0"/>
              <a:t>Lisp</a:t>
            </a:r>
            <a:r>
              <a:rPr lang="zh-CN" altLang="en-US" dirty="0" smtClean="0"/>
              <a:t>）</a:t>
            </a:r>
            <a:endParaRPr lang="en-US" altLang="zh-CN" dirty="0" smtClean="0"/>
          </a:p>
          <a:p>
            <a:pPr lvl="1">
              <a:lnSpc>
                <a:spcPct val="120000"/>
              </a:lnSpc>
              <a:defRPr/>
            </a:pPr>
            <a:r>
              <a:rPr lang="zh-CN" altLang="en-US" dirty="0" smtClean="0"/>
              <a:t>逻辑式语言（如</a:t>
            </a:r>
            <a:r>
              <a:rPr lang="en-US" altLang="zh-CN" dirty="0" smtClean="0"/>
              <a:t>Prolog</a:t>
            </a:r>
            <a:r>
              <a:rPr lang="zh-CN" altLang="en-US" dirty="0" smtClean="0"/>
              <a:t>）</a:t>
            </a:r>
            <a:endParaRPr lang="en-US" altLang="zh-CN" dirty="0" smtClean="0"/>
          </a:p>
          <a:p>
            <a:pPr lvl="1">
              <a:lnSpc>
                <a:spcPct val="120000"/>
              </a:lnSpc>
              <a:defRPr/>
            </a:pPr>
            <a:r>
              <a:rPr lang="zh-CN" altLang="en-US" dirty="0" smtClean="0"/>
              <a:t>混合式语言（如</a:t>
            </a:r>
            <a:r>
              <a:rPr lang="en-US" altLang="zh-CN" dirty="0" smtClean="0"/>
              <a:t>C++</a:t>
            </a:r>
            <a:r>
              <a:rPr lang="zh-CN" altLang="en-US" dirty="0" smtClean="0"/>
              <a:t>）</a:t>
            </a:r>
            <a:endParaRPr lang="en-US" altLang="zh-CN"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硬件与软件</a:t>
            </a:r>
            <a:endParaRPr lang="zh-CN" altLang="en-US" dirty="0"/>
          </a:p>
        </p:txBody>
      </p:sp>
      <p:sp>
        <p:nvSpPr>
          <p:cNvPr id="3" name="内容占位符 2"/>
          <p:cNvSpPr>
            <a:spLocks noGrp="1"/>
          </p:cNvSpPr>
          <p:nvPr>
            <p:ph idx="1"/>
          </p:nvPr>
        </p:nvSpPr>
        <p:spPr/>
        <p:txBody>
          <a:bodyPr/>
          <a:lstStyle/>
          <a:p>
            <a:pPr>
              <a:lnSpc>
                <a:spcPct val="120000"/>
              </a:lnSpc>
              <a:defRPr/>
            </a:pPr>
            <a:r>
              <a:rPr lang="zh-CN" altLang="en-US" dirty="0"/>
              <a:t>计算机包含硬件和软件两方面</a:t>
            </a:r>
            <a:endParaRPr lang="en-US" altLang="zh-CN" dirty="0"/>
          </a:p>
          <a:p>
            <a:pPr lvl="1">
              <a:lnSpc>
                <a:spcPct val="120000"/>
              </a:lnSpc>
              <a:defRPr/>
            </a:pPr>
            <a:r>
              <a:rPr lang="zh-CN" altLang="en-US" dirty="0">
                <a:solidFill>
                  <a:srgbClr val="FFC000"/>
                </a:solidFill>
              </a:rPr>
              <a:t>硬件</a:t>
            </a:r>
            <a:r>
              <a:rPr lang="zh-CN" altLang="en-US" dirty="0"/>
              <a:t>是指计算机的物理构成－－物质基础</a:t>
            </a:r>
            <a:endParaRPr lang="en-US" altLang="zh-CN" dirty="0"/>
          </a:p>
          <a:p>
            <a:pPr lvl="1">
              <a:lnSpc>
                <a:spcPct val="120000"/>
              </a:lnSpc>
              <a:defRPr/>
            </a:pPr>
            <a:r>
              <a:rPr lang="zh-CN" altLang="en-US" dirty="0">
                <a:solidFill>
                  <a:srgbClr val="FFC000"/>
                </a:solidFill>
              </a:rPr>
              <a:t>软件</a:t>
            </a:r>
            <a:r>
              <a:rPr lang="zh-CN" altLang="en-US" dirty="0"/>
              <a:t>主要是指计算机</a:t>
            </a:r>
            <a:r>
              <a:rPr lang="zh-CN" altLang="en-US" dirty="0">
                <a:solidFill>
                  <a:srgbClr val="FFC000"/>
                </a:solidFill>
              </a:rPr>
              <a:t>程序</a:t>
            </a:r>
            <a:r>
              <a:rPr lang="zh-CN" altLang="en-US" dirty="0"/>
              <a:t>（指令序列）－－灵魂</a:t>
            </a:r>
            <a:endParaRPr lang="en-US" altLang="zh-CN" dirty="0"/>
          </a:p>
          <a:p>
            <a:pPr>
              <a:lnSpc>
                <a:spcPct val="120000"/>
              </a:lnSpc>
              <a:defRPr/>
            </a:pPr>
            <a:r>
              <a:rPr lang="zh-CN" altLang="en-US" dirty="0"/>
              <a:t>一台计算机的</a:t>
            </a:r>
            <a:r>
              <a:rPr lang="zh-CN" altLang="en-US" dirty="0">
                <a:solidFill>
                  <a:schemeClr val="folHlink"/>
                </a:solidFill>
              </a:rPr>
              <a:t>性能</a:t>
            </a:r>
            <a:r>
              <a:rPr lang="zh-CN" altLang="en-US" dirty="0"/>
              <a:t>主要由硬件决定，而它的</a:t>
            </a:r>
            <a:r>
              <a:rPr lang="zh-CN" altLang="en-US" dirty="0">
                <a:solidFill>
                  <a:schemeClr val="folHlink"/>
                </a:solidFill>
              </a:rPr>
              <a:t>功能</a:t>
            </a:r>
            <a:r>
              <a:rPr lang="zh-CN" altLang="en-US" dirty="0"/>
              <a:t>则主要是由软件来提供。</a:t>
            </a:r>
            <a:endParaRPr lang="en-US" altLang="zh-CN" dirty="0"/>
          </a:p>
          <a:p>
            <a:endParaRPr lang="zh-CN" altLang="en-US" dirty="0"/>
          </a:p>
        </p:txBody>
      </p:sp>
    </p:spTree>
    <p:extLst>
      <p:ext uri="{BB962C8B-B14F-4D97-AF65-F5344CB8AC3E}">
        <p14:creationId xmlns:p14="http://schemas.microsoft.com/office/powerpoint/2010/main" val="34945542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defRPr/>
            </a:pPr>
            <a:r>
              <a:rPr lang="zh-CN" altLang="en-US" dirty="0"/>
              <a:t>按执行方式，可分为</a:t>
            </a:r>
            <a:endParaRPr lang="en-US" altLang="zh-CN" dirty="0"/>
          </a:p>
          <a:p>
            <a:pPr lvl="1" eaLnBrk="1" hangingPunct="1">
              <a:defRPr/>
            </a:pPr>
            <a:r>
              <a:rPr lang="zh-CN" altLang="en-US" dirty="0"/>
              <a:t>编译型语言（如</a:t>
            </a:r>
            <a:r>
              <a:rPr lang="en-US" altLang="zh-CN" dirty="0"/>
              <a:t>FORTRAN</a:t>
            </a:r>
            <a:r>
              <a:rPr lang="zh-CN" altLang="en-US" dirty="0"/>
              <a:t>、</a:t>
            </a:r>
            <a:r>
              <a:rPr lang="en-US" altLang="zh-CN" dirty="0"/>
              <a:t>COBOL</a:t>
            </a:r>
            <a:r>
              <a:rPr lang="zh-CN" altLang="en-US" dirty="0"/>
              <a:t>、</a:t>
            </a:r>
            <a:r>
              <a:rPr lang="en-US" altLang="zh-CN" dirty="0"/>
              <a:t>Pascal</a:t>
            </a:r>
            <a:r>
              <a:rPr lang="zh-CN" altLang="en-US" dirty="0"/>
              <a:t>、</a:t>
            </a:r>
            <a:r>
              <a:rPr lang="en-US" altLang="zh-CN" dirty="0"/>
              <a:t>C</a:t>
            </a:r>
            <a:r>
              <a:rPr lang="zh-CN" altLang="en-US" dirty="0"/>
              <a:t>、</a:t>
            </a:r>
            <a:r>
              <a:rPr lang="en-US" altLang="zh-CN" dirty="0"/>
              <a:t>Ada</a:t>
            </a:r>
            <a:r>
              <a:rPr lang="zh-CN" altLang="en-US" dirty="0"/>
              <a:t>、</a:t>
            </a:r>
            <a:r>
              <a:rPr lang="en-US" altLang="zh-CN" dirty="0"/>
              <a:t>Modula-2</a:t>
            </a:r>
            <a:r>
              <a:rPr lang="zh-CN" altLang="en-US" dirty="0"/>
              <a:t>、</a:t>
            </a:r>
            <a:r>
              <a:rPr lang="en-US" altLang="zh-CN" dirty="0" err="1"/>
              <a:t>Simula</a:t>
            </a:r>
            <a:r>
              <a:rPr lang="zh-CN" altLang="en-US" dirty="0"/>
              <a:t>、</a:t>
            </a:r>
            <a:r>
              <a:rPr lang="en-US" altLang="zh-CN" dirty="0"/>
              <a:t>C++</a:t>
            </a:r>
            <a:r>
              <a:rPr lang="zh-CN" altLang="en-US" dirty="0"/>
              <a:t>）</a:t>
            </a:r>
            <a:endParaRPr lang="en-US" altLang="zh-CN" dirty="0"/>
          </a:p>
          <a:p>
            <a:pPr lvl="1">
              <a:defRPr/>
            </a:pPr>
            <a:r>
              <a:rPr lang="zh-CN" altLang="en-US" dirty="0"/>
              <a:t>解释型语言（如</a:t>
            </a:r>
            <a:r>
              <a:rPr lang="en-US" altLang="zh-CN" dirty="0"/>
              <a:t>Basic</a:t>
            </a:r>
            <a:r>
              <a:rPr lang="zh-CN" altLang="en-US" dirty="0"/>
              <a:t>、</a:t>
            </a:r>
            <a:r>
              <a:rPr lang="en-US" altLang="zh-CN" dirty="0"/>
              <a:t>Lisp</a:t>
            </a:r>
            <a:r>
              <a:rPr lang="zh-CN" altLang="en-US" dirty="0"/>
              <a:t>、</a:t>
            </a:r>
            <a:r>
              <a:rPr lang="en-US" altLang="zh-CN" dirty="0"/>
              <a:t>Prolog</a:t>
            </a:r>
            <a:r>
              <a:rPr lang="zh-CN" altLang="en-US" dirty="0"/>
              <a:t>、</a:t>
            </a:r>
            <a:r>
              <a:rPr lang="en-US" altLang="zh-CN" dirty="0" err="1"/>
              <a:t>Simula</a:t>
            </a:r>
            <a:r>
              <a:rPr lang="zh-CN" altLang="en-US" dirty="0"/>
              <a:t>、</a:t>
            </a:r>
            <a:r>
              <a:rPr lang="en-US" altLang="zh-CN" dirty="0"/>
              <a:t>Smalltalk</a:t>
            </a:r>
            <a:r>
              <a:rPr lang="zh-CN" altLang="en-US" dirty="0"/>
              <a:t>、</a:t>
            </a:r>
            <a:r>
              <a:rPr lang="en-US" altLang="zh-CN" dirty="0"/>
              <a:t>Java</a:t>
            </a:r>
            <a:r>
              <a:rPr lang="zh-CN" altLang="en-US" dirty="0"/>
              <a:t>）</a:t>
            </a:r>
          </a:p>
          <a:p>
            <a:endParaRPr lang="zh-CN" altLang="en-US" dirty="0"/>
          </a:p>
        </p:txBody>
      </p:sp>
    </p:spTree>
    <p:extLst>
      <p:ext uri="{BB962C8B-B14F-4D97-AF65-F5344CB8AC3E}">
        <p14:creationId xmlns:p14="http://schemas.microsoft.com/office/powerpoint/2010/main" val="27127079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84213" y="0"/>
            <a:ext cx="7772400" cy="1111250"/>
          </a:xfrm>
        </p:spPr>
        <p:txBody>
          <a:bodyPr/>
          <a:lstStyle/>
          <a:p>
            <a:pPr eaLnBrk="1" hangingPunct="1">
              <a:defRPr/>
            </a:pPr>
            <a:r>
              <a:rPr lang="zh-CN" altLang="en-US" dirty="0" smtClean="0"/>
              <a:t>语言的设计、实现以及使用 </a:t>
            </a:r>
          </a:p>
        </p:txBody>
      </p:sp>
      <p:sp>
        <p:nvSpPr>
          <p:cNvPr id="44035" name="Rectangle 3"/>
          <p:cNvSpPr>
            <a:spLocks noGrp="1" noChangeArrowheads="1"/>
          </p:cNvSpPr>
          <p:nvPr>
            <p:ph type="body" idx="1"/>
          </p:nvPr>
        </p:nvSpPr>
        <p:spPr>
          <a:xfrm>
            <a:off x="468313" y="1268413"/>
            <a:ext cx="8280400" cy="5400675"/>
          </a:xfrm>
        </p:spPr>
        <p:txBody>
          <a:bodyPr>
            <a:normAutofit fontScale="92500" lnSpcReduction="10000"/>
          </a:bodyPr>
          <a:lstStyle/>
          <a:p>
            <a:pPr eaLnBrk="1" hangingPunct="1">
              <a:lnSpc>
                <a:spcPct val="110000"/>
              </a:lnSpc>
              <a:defRPr/>
            </a:pPr>
            <a:r>
              <a:rPr lang="zh-CN" altLang="en-US" dirty="0" smtClean="0">
                <a:solidFill>
                  <a:srgbClr val="FFCC66"/>
                </a:solidFill>
              </a:rPr>
              <a:t>语言的设计</a:t>
            </a:r>
            <a:r>
              <a:rPr lang="zh-CN" altLang="en-US" dirty="0" smtClean="0"/>
              <a:t>是指给出语言的定义，包括语言的语法、语义和语用等。</a:t>
            </a:r>
          </a:p>
          <a:p>
            <a:pPr lvl="1" eaLnBrk="1" hangingPunct="1">
              <a:lnSpc>
                <a:spcPct val="110000"/>
              </a:lnSpc>
              <a:defRPr/>
            </a:pPr>
            <a:r>
              <a:rPr lang="zh-CN" altLang="en-US" dirty="0" smtClean="0">
                <a:solidFill>
                  <a:schemeClr val="folHlink"/>
                </a:solidFill>
              </a:rPr>
              <a:t>语法：</a:t>
            </a:r>
            <a:r>
              <a:rPr lang="zh-CN" altLang="en-US" dirty="0" smtClean="0"/>
              <a:t>是指构作结构正确的语言成分所需遵循的规则集合。</a:t>
            </a:r>
          </a:p>
          <a:p>
            <a:pPr lvl="1" eaLnBrk="1" hangingPunct="1">
              <a:lnSpc>
                <a:spcPct val="110000"/>
              </a:lnSpc>
              <a:defRPr/>
            </a:pPr>
            <a:r>
              <a:rPr lang="zh-CN" altLang="en-US" dirty="0" smtClean="0">
                <a:solidFill>
                  <a:schemeClr val="folHlink"/>
                </a:solidFill>
              </a:rPr>
              <a:t>语义：</a:t>
            </a:r>
            <a:r>
              <a:rPr lang="zh-CN" altLang="en-US" dirty="0" smtClean="0"/>
              <a:t>是指语言各个成分的含义。</a:t>
            </a:r>
          </a:p>
          <a:p>
            <a:pPr lvl="1" eaLnBrk="1" hangingPunct="1">
              <a:lnSpc>
                <a:spcPct val="110000"/>
              </a:lnSpc>
              <a:defRPr/>
            </a:pPr>
            <a:r>
              <a:rPr lang="zh-CN" altLang="en-US" dirty="0" smtClean="0">
                <a:solidFill>
                  <a:schemeClr val="folHlink"/>
                </a:solidFill>
              </a:rPr>
              <a:t>语用：</a:t>
            </a:r>
            <a:r>
              <a:rPr lang="zh-CN" altLang="en-US" dirty="0" smtClean="0"/>
              <a:t>是指语言成分的使用场合及所产生的实际效果。</a:t>
            </a:r>
          </a:p>
          <a:p>
            <a:pPr eaLnBrk="1" hangingPunct="1">
              <a:lnSpc>
                <a:spcPct val="110000"/>
              </a:lnSpc>
              <a:defRPr/>
            </a:pPr>
            <a:r>
              <a:rPr lang="zh-CN" altLang="en-US" dirty="0" smtClean="0">
                <a:solidFill>
                  <a:srgbClr val="FFCC66"/>
                </a:solidFill>
              </a:rPr>
              <a:t>语言的实现</a:t>
            </a:r>
            <a:r>
              <a:rPr lang="zh-CN" altLang="en-US" dirty="0" smtClean="0"/>
              <a:t>是指在某种计算机平台上写出语言的翻译程序。针对某种语言可以有多种实现。</a:t>
            </a:r>
          </a:p>
          <a:p>
            <a:pPr eaLnBrk="1" hangingPunct="1">
              <a:lnSpc>
                <a:spcPct val="110000"/>
              </a:lnSpc>
              <a:defRPr/>
            </a:pPr>
            <a:r>
              <a:rPr lang="zh-CN" altLang="en-US" dirty="0" smtClean="0">
                <a:solidFill>
                  <a:srgbClr val="FFCC66"/>
                </a:solidFill>
              </a:rPr>
              <a:t>语言的使用</a:t>
            </a:r>
            <a:r>
              <a:rPr lang="zh-CN" altLang="en-US" dirty="0" smtClean="0"/>
              <a:t>是指用语言来编写（设计）解决各种问题的程序。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277813"/>
            <a:ext cx="8229600" cy="698500"/>
          </a:xfrm>
        </p:spPr>
        <p:txBody>
          <a:bodyPr/>
          <a:lstStyle/>
          <a:p>
            <a:pPr eaLnBrk="1" hangingPunct="1">
              <a:defRPr/>
            </a:pPr>
            <a:r>
              <a:rPr lang="en-US" altLang="zh-CN" dirty="0" smtClean="0"/>
              <a:t>C/C++</a:t>
            </a:r>
            <a:r>
              <a:rPr lang="zh-CN" altLang="en-US" dirty="0" smtClean="0"/>
              <a:t>语言概述</a:t>
            </a:r>
          </a:p>
        </p:txBody>
      </p:sp>
      <p:sp>
        <p:nvSpPr>
          <p:cNvPr id="54275" name="Rectangle 3"/>
          <p:cNvSpPr>
            <a:spLocks noGrp="1" noChangeArrowheads="1"/>
          </p:cNvSpPr>
          <p:nvPr>
            <p:ph type="body" idx="1"/>
          </p:nvPr>
        </p:nvSpPr>
        <p:spPr>
          <a:xfrm>
            <a:off x="467544" y="1700808"/>
            <a:ext cx="8497069" cy="4896544"/>
          </a:xfrm>
        </p:spPr>
        <p:txBody>
          <a:bodyPr>
            <a:normAutofit/>
          </a:bodyPr>
          <a:lstStyle/>
          <a:p>
            <a:pPr marL="357188" indent="-357188" eaLnBrk="1" hangingPunct="1">
              <a:lnSpc>
                <a:spcPct val="120000"/>
              </a:lnSpc>
              <a:defRPr/>
            </a:pPr>
            <a:r>
              <a:rPr lang="en-US" altLang="zh-CN" dirty="0"/>
              <a:t>C</a:t>
            </a:r>
            <a:r>
              <a:rPr lang="zh-CN" altLang="en-US" dirty="0" smtClean="0"/>
              <a:t>语言</a:t>
            </a:r>
            <a:endParaRPr lang="en-US" altLang="zh-CN" dirty="0" smtClean="0"/>
          </a:p>
          <a:p>
            <a:pPr marL="757238" lvl="1" indent="-357188" eaLnBrk="1" hangingPunct="1">
              <a:lnSpc>
                <a:spcPct val="120000"/>
              </a:lnSpc>
              <a:defRPr/>
            </a:pPr>
            <a:r>
              <a:rPr lang="zh-CN" altLang="en-US" dirty="0" smtClean="0"/>
              <a:t>由</a:t>
            </a:r>
            <a:r>
              <a:rPr lang="zh-CN" altLang="en-US" dirty="0"/>
              <a:t>贝尔实验室的</a:t>
            </a:r>
            <a:r>
              <a:rPr lang="en-US" altLang="zh-CN" dirty="0"/>
              <a:t>Dennis Ritchie</a:t>
            </a:r>
            <a:r>
              <a:rPr lang="zh-CN" altLang="en-US" dirty="0"/>
              <a:t>为编写</a:t>
            </a:r>
            <a:r>
              <a:rPr lang="en-US" altLang="zh-CN" dirty="0"/>
              <a:t>UNIX</a:t>
            </a:r>
            <a:r>
              <a:rPr lang="zh-CN" altLang="en-US" dirty="0"/>
              <a:t>操作系统而设计的一种</a:t>
            </a:r>
            <a:r>
              <a:rPr lang="zh-CN" altLang="en-US" dirty="0" smtClean="0">
                <a:solidFill>
                  <a:srgbClr val="FFC000"/>
                </a:solidFill>
              </a:rPr>
              <a:t>系统程序设计语言</a:t>
            </a:r>
            <a:r>
              <a:rPr lang="zh-CN" altLang="en-US" dirty="0" smtClean="0"/>
              <a:t>。属于编译</a:t>
            </a:r>
            <a:r>
              <a:rPr lang="zh-CN" altLang="en-US" dirty="0"/>
              <a:t>型</a:t>
            </a:r>
            <a:r>
              <a:rPr lang="zh-CN" altLang="en-US" dirty="0" smtClean="0"/>
              <a:t>高级语言。</a:t>
            </a:r>
            <a:endParaRPr lang="en-US" altLang="zh-CN" dirty="0" smtClean="0"/>
          </a:p>
          <a:p>
            <a:pPr marL="757238" lvl="1" indent="-357188" eaLnBrk="1" hangingPunct="1">
              <a:lnSpc>
                <a:spcPct val="120000"/>
              </a:lnSpc>
              <a:defRPr/>
            </a:pPr>
            <a:r>
              <a:rPr lang="zh-CN" altLang="en-US" dirty="0" smtClean="0"/>
              <a:t>支持</a:t>
            </a:r>
            <a:r>
              <a:rPr lang="zh-CN" altLang="en-US" dirty="0">
                <a:solidFill>
                  <a:srgbClr val="FFC000"/>
                </a:solidFill>
              </a:rPr>
              <a:t>过程式</a:t>
            </a:r>
            <a:r>
              <a:rPr lang="zh-CN" altLang="en-US" dirty="0" smtClean="0"/>
              <a:t>程序设计范式。</a:t>
            </a:r>
            <a:endParaRPr lang="en-US" altLang="zh-CN" dirty="0" smtClean="0"/>
          </a:p>
          <a:p>
            <a:pPr marL="757238" lvl="1" indent="-357188" eaLnBrk="1" hangingPunct="1">
              <a:lnSpc>
                <a:spcPct val="120000"/>
              </a:lnSpc>
              <a:defRPr/>
            </a:pPr>
            <a:r>
              <a:rPr lang="zh-CN" altLang="en-US" dirty="0" smtClean="0"/>
              <a:t>既有</a:t>
            </a:r>
            <a:r>
              <a:rPr lang="zh-CN" altLang="en-US" dirty="0"/>
              <a:t>高级语言的优点，又有低级语言（如汇编语言）才具有的一些描述</a:t>
            </a:r>
            <a:r>
              <a:rPr lang="zh-CN" altLang="en-US" dirty="0" smtClean="0"/>
              <a:t>能力。</a:t>
            </a:r>
            <a:endParaRPr lang="en-US" altLang="zh-CN"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078189"/>
          </a:xfrm>
        </p:spPr>
        <p:txBody>
          <a:bodyPr>
            <a:normAutofit fontScale="92500" lnSpcReduction="10000"/>
          </a:bodyPr>
          <a:lstStyle/>
          <a:p>
            <a:pPr marL="357188" indent="-357188" eaLnBrk="1" hangingPunct="1">
              <a:lnSpc>
                <a:spcPct val="120000"/>
              </a:lnSpc>
              <a:defRPr/>
            </a:pPr>
            <a:r>
              <a:rPr lang="en-US" altLang="zh-CN" dirty="0"/>
              <a:t>C++</a:t>
            </a:r>
            <a:r>
              <a:rPr lang="zh-CN" altLang="en-US" dirty="0"/>
              <a:t>语言</a:t>
            </a:r>
            <a:endParaRPr lang="en-US" altLang="zh-CN" dirty="0"/>
          </a:p>
          <a:p>
            <a:pPr marL="757238" lvl="1" indent="-357188" eaLnBrk="1" hangingPunct="1">
              <a:lnSpc>
                <a:spcPct val="120000"/>
              </a:lnSpc>
              <a:defRPr/>
            </a:pPr>
            <a:r>
              <a:rPr lang="zh-CN" altLang="en-US" dirty="0"/>
              <a:t>是贝尔实验室的</a:t>
            </a:r>
            <a:r>
              <a:rPr lang="en-US" altLang="zh-CN" dirty="0"/>
              <a:t>Bjarne </a:t>
            </a:r>
            <a:r>
              <a:rPr lang="en-US" altLang="zh-CN" dirty="0" err="1"/>
              <a:t>Stroustrup</a:t>
            </a:r>
            <a:r>
              <a:rPr lang="zh-CN" altLang="en-US" dirty="0"/>
              <a:t>为能支持</a:t>
            </a:r>
            <a:r>
              <a:rPr lang="zh-CN" altLang="en-US" dirty="0">
                <a:solidFill>
                  <a:schemeClr val="folHlink"/>
                </a:solidFill>
              </a:rPr>
              <a:t>面向对象</a:t>
            </a:r>
            <a:r>
              <a:rPr lang="zh-CN" altLang="en-US" dirty="0"/>
              <a:t>程序设计而设计的一种</a:t>
            </a:r>
            <a:r>
              <a:rPr lang="zh-CN" altLang="en-US" dirty="0">
                <a:solidFill>
                  <a:schemeClr val="folHlink"/>
                </a:solidFill>
              </a:rPr>
              <a:t>系统程序语言</a:t>
            </a:r>
            <a:r>
              <a:rPr lang="zh-CN" altLang="en-US" dirty="0"/>
              <a:t>。属于编译型高级语言。</a:t>
            </a:r>
          </a:p>
          <a:p>
            <a:pPr marL="757238" lvl="1" indent="-357188" eaLnBrk="1" hangingPunct="1">
              <a:lnSpc>
                <a:spcPct val="120000"/>
              </a:lnSpc>
              <a:defRPr/>
            </a:pPr>
            <a:r>
              <a:rPr lang="zh-CN" altLang="en-US" dirty="0">
                <a:solidFill>
                  <a:srgbClr val="FFC000"/>
                </a:solidFill>
              </a:rPr>
              <a:t>保留了</a:t>
            </a:r>
            <a:r>
              <a:rPr lang="en-US" altLang="zh-CN" dirty="0">
                <a:solidFill>
                  <a:srgbClr val="FFC000"/>
                </a:solidFill>
              </a:rPr>
              <a:t>C</a:t>
            </a:r>
            <a:r>
              <a:rPr lang="zh-CN" altLang="en-US" dirty="0">
                <a:solidFill>
                  <a:srgbClr val="FFC000"/>
                </a:solidFill>
              </a:rPr>
              <a:t>语言的所有成分和特点</a:t>
            </a:r>
            <a:r>
              <a:rPr lang="zh-CN" altLang="en-US" dirty="0"/>
              <a:t>，并在</a:t>
            </a:r>
            <a:r>
              <a:rPr lang="en-US" altLang="zh-CN" dirty="0"/>
              <a:t>C</a:t>
            </a:r>
            <a:r>
              <a:rPr lang="zh-CN" altLang="en-US" dirty="0"/>
              <a:t>语言的基础上进行了扩充，特别是增加了支持</a:t>
            </a:r>
            <a:r>
              <a:rPr lang="zh-CN" altLang="en-US" dirty="0" smtClean="0">
                <a:solidFill>
                  <a:schemeClr val="folHlink"/>
                </a:solidFill>
              </a:rPr>
              <a:t>面向对象</a:t>
            </a:r>
            <a:r>
              <a:rPr lang="zh-CN" altLang="en-US" dirty="0" smtClean="0"/>
              <a:t>程序设计</a:t>
            </a:r>
            <a:r>
              <a:rPr lang="zh-CN" altLang="en-US" dirty="0"/>
              <a:t>范式</a:t>
            </a:r>
            <a:r>
              <a:rPr lang="zh-CN" altLang="en-US" dirty="0" smtClean="0"/>
              <a:t>的</a:t>
            </a:r>
            <a:r>
              <a:rPr lang="zh-CN" altLang="en-US" dirty="0"/>
              <a:t>语言成分。</a:t>
            </a:r>
            <a:endParaRPr lang="en-US" altLang="zh-CN" dirty="0"/>
          </a:p>
          <a:p>
            <a:pPr marL="757238" lvl="1" indent="-357188" eaLnBrk="1" hangingPunct="1">
              <a:lnSpc>
                <a:spcPct val="120000"/>
              </a:lnSpc>
              <a:defRPr/>
            </a:pPr>
            <a:r>
              <a:rPr lang="zh-CN" altLang="en-US" dirty="0"/>
              <a:t>国际标准化组织（</a:t>
            </a:r>
            <a:r>
              <a:rPr lang="en-US" altLang="zh-CN" dirty="0"/>
              <a:t>ISO</a:t>
            </a:r>
            <a:r>
              <a:rPr lang="zh-CN" altLang="en-US" dirty="0"/>
              <a:t>）已于</a:t>
            </a:r>
            <a:r>
              <a:rPr lang="en-US" altLang="zh-CN" dirty="0"/>
              <a:t>1998</a:t>
            </a:r>
            <a:r>
              <a:rPr lang="zh-CN" altLang="en-US" dirty="0"/>
              <a:t>年为</a:t>
            </a:r>
            <a:r>
              <a:rPr lang="en-US" altLang="zh-CN" dirty="0"/>
              <a:t>C++</a:t>
            </a:r>
            <a:r>
              <a:rPr lang="zh-CN" altLang="en-US" dirty="0"/>
              <a:t>制定</a:t>
            </a:r>
            <a:r>
              <a:rPr lang="zh-CN" altLang="en-US" dirty="0" smtClean="0"/>
              <a:t>了第一个国际标准</a:t>
            </a:r>
            <a:r>
              <a:rPr lang="zh-CN" altLang="en-US" dirty="0"/>
              <a:t>：</a:t>
            </a:r>
            <a:r>
              <a:rPr lang="en-US" altLang="zh-CN" dirty="0"/>
              <a:t>C++98</a:t>
            </a:r>
            <a:r>
              <a:rPr lang="zh-CN" altLang="en-US" dirty="0" smtClean="0"/>
              <a:t>。新标准在不断出现：</a:t>
            </a:r>
            <a:r>
              <a:rPr lang="en-US" altLang="zh-CN" dirty="0"/>
              <a:t>C++</a:t>
            </a:r>
            <a:r>
              <a:rPr lang="en-US" altLang="zh-CN" dirty="0" smtClean="0"/>
              <a:t>11</a:t>
            </a:r>
            <a:r>
              <a:rPr lang="zh-CN" altLang="en-US" dirty="0" smtClean="0"/>
              <a:t>、</a:t>
            </a:r>
            <a:r>
              <a:rPr lang="en-US" altLang="zh-CN" dirty="0"/>
              <a:t>C++</a:t>
            </a:r>
            <a:r>
              <a:rPr lang="en-US" altLang="zh-CN" dirty="0" smtClean="0"/>
              <a:t>14</a:t>
            </a:r>
            <a:r>
              <a:rPr lang="zh-CN" altLang="en-US" dirty="0" smtClean="0"/>
              <a:t>、</a:t>
            </a:r>
            <a:r>
              <a:rPr lang="en-US" altLang="zh-CN" dirty="0"/>
              <a:t>C++</a:t>
            </a:r>
            <a:r>
              <a:rPr lang="en-US" altLang="zh-CN" dirty="0" smtClean="0"/>
              <a:t>17</a:t>
            </a:r>
            <a:r>
              <a:rPr lang="zh-CN" altLang="en-US" dirty="0" smtClean="0"/>
              <a:t>。</a:t>
            </a:r>
            <a:endParaRPr lang="zh-CN" altLang="en-US" dirty="0"/>
          </a:p>
          <a:p>
            <a:endParaRPr lang="zh-CN" altLang="en-US" dirty="0"/>
          </a:p>
        </p:txBody>
      </p:sp>
    </p:spTree>
    <p:extLst>
      <p:ext uri="{BB962C8B-B14F-4D97-AF65-F5344CB8AC3E}">
        <p14:creationId xmlns:p14="http://schemas.microsoft.com/office/powerpoint/2010/main" val="17274101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Grp="1" noChangeArrowheads="1"/>
          </p:cNvSpPr>
          <p:nvPr>
            <p:ph type="body" idx="1"/>
          </p:nvPr>
        </p:nvSpPr>
        <p:spPr>
          <a:xfrm>
            <a:off x="457200" y="1557338"/>
            <a:ext cx="8229600" cy="5040312"/>
          </a:xfrm>
        </p:spPr>
        <p:txBody>
          <a:bodyPr/>
          <a:lstStyle/>
          <a:p>
            <a:pPr eaLnBrk="1" hangingPunct="1">
              <a:defRPr/>
            </a:pPr>
            <a:r>
              <a:rPr lang="zh-CN" altLang="en-US" dirty="0" smtClean="0"/>
              <a:t>优点</a:t>
            </a:r>
          </a:p>
          <a:p>
            <a:pPr lvl="1" eaLnBrk="1" hangingPunct="1">
              <a:defRPr/>
            </a:pPr>
            <a:r>
              <a:rPr lang="zh-CN" altLang="en-US" dirty="0" smtClean="0"/>
              <a:t>支持基本的程序设计思想、概念和技术。</a:t>
            </a:r>
          </a:p>
          <a:p>
            <a:pPr lvl="1" eaLnBrk="1" hangingPunct="1">
              <a:defRPr/>
            </a:pPr>
            <a:r>
              <a:rPr lang="zh-CN" altLang="en-US" dirty="0" smtClean="0"/>
              <a:t>适用范围广（广谱）、流行</a:t>
            </a:r>
            <a:r>
              <a:rPr lang="zh-CN" altLang="en-US" dirty="0"/>
              <a:t>。</a:t>
            </a:r>
          </a:p>
          <a:p>
            <a:pPr lvl="1" eaLnBrk="1" hangingPunct="1">
              <a:defRPr/>
            </a:pPr>
            <a:r>
              <a:rPr lang="zh-CN" altLang="en-US" dirty="0" smtClean="0">
                <a:solidFill>
                  <a:schemeClr val="folHlink"/>
                </a:solidFill>
              </a:rPr>
              <a:t>灵活</a:t>
            </a:r>
            <a:r>
              <a:rPr lang="zh-CN" altLang="en-US" dirty="0" smtClean="0"/>
              <a:t>：对做事方式限制较少，适应多种“口味”。</a:t>
            </a:r>
            <a:endParaRPr lang="zh-CN" altLang="en-US" dirty="0" smtClean="0">
              <a:solidFill>
                <a:schemeClr val="folHlink"/>
              </a:solidFill>
            </a:endParaRPr>
          </a:p>
          <a:p>
            <a:pPr lvl="1" eaLnBrk="1" hangingPunct="1">
              <a:defRPr/>
            </a:pPr>
            <a:r>
              <a:rPr lang="zh-CN" altLang="en-US" dirty="0" smtClean="0"/>
              <a:t>高效：高效的语言机制，很少作运行时刻的检查。</a:t>
            </a:r>
          </a:p>
        </p:txBody>
      </p:sp>
      <p:sp>
        <p:nvSpPr>
          <p:cNvPr id="130048" name="Rectangle 0"/>
          <p:cNvSpPr>
            <a:spLocks noGrp="1" noChangeArrowheads="1"/>
          </p:cNvSpPr>
          <p:nvPr>
            <p:ph type="title"/>
          </p:nvPr>
        </p:nvSpPr>
        <p:spPr/>
        <p:txBody>
          <a:bodyPr/>
          <a:lstStyle/>
          <a:p>
            <a:pPr eaLnBrk="1" hangingPunct="1">
              <a:defRPr/>
            </a:pPr>
            <a:r>
              <a:rPr lang="en-US" altLang="zh-CN" dirty="0" smtClean="0"/>
              <a:t>C/C++</a:t>
            </a:r>
            <a:r>
              <a:rPr lang="zh-CN" altLang="en-US" dirty="0" smtClean="0"/>
              <a:t>语言优缺点</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body" idx="1"/>
          </p:nvPr>
        </p:nvSpPr>
        <p:spPr>
          <a:xfrm>
            <a:off x="457200" y="1600200"/>
            <a:ext cx="8229600" cy="5068888"/>
          </a:xfrm>
        </p:spPr>
        <p:txBody>
          <a:bodyPr/>
          <a:lstStyle/>
          <a:p>
            <a:pPr eaLnBrk="1" hangingPunct="1">
              <a:defRPr/>
            </a:pPr>
            <a:r>
              <a:rPr lang="zh-CN" altLang="en-US" dirty="0" smtClean="0"/>
              <a:t>缺点</a:t>
            </a:r>
          </a:p>
          <a:p>
            <a:pPr lvl="1" eaLnBrk="1" hangingPunct="1">
              <a:defRPr/>
            </a:pPr>
            <a:r>
              <a:rPr lang="zh-CN" altLang="en-US" dirty="0" smtClean="0">
                <a:solidFill>
                  <a:schemeClr val="folHlink"/>
                </a:solidFill>
              </a:rPr>
              <a:t>灵活</a:t>
            </a:r>
            <a:r>
              <a:rPr lang="zh-CN" altLang="en-US" dirty="0" smtClean="0"/>
              <a:t>：使得程序设计新手无所适从，对程序设计者的素质要求较高。</a:t>
            </a:r>
          </a:p>
          <a:p>
            <a:pPr lvl="1" eaLnBrk="1" hangingPunct="1">
              <a:defRPr/>
            </a:pPr>
            <a:r>
              <a:rPr lang="zh-CN" altLang="en-US" dirty="0" smtClean="0"/>
              <a:t>不安全：对可能导致错误的用法不加限制（高效！）。</a:t>
            </a:r>
          </a:p>
          <a:p>
            <a:pPr lvl="1" eaLnBrk="1" hangingPunct="1">
              <a:defRPr/>
            </a:pPr>
            <a:r>
              <a:rPr lang="zh-CN" altLang="en-US" dirty="0" smtClean="0"/>
              <a:t>对某些应用的支持不是最好（如</a:t>
            </a:r>
            <a:r>
              <a:rPr lang="zh-CN" altLang="en-US" dirty="0"/>
              <a:t>面向</a:t>
            </a:r>
            <a:r>
              <a:rPr lang="en-US" altLang="zh-CN" dirty="0" smtClean="0"/>
              <a:t>Internet</a:t>
            </a:r>
            <a:r>
              <a:rPr lang="zh-CN" altLang="en-US" dirty="0" smtClean="0"/>
              <a:t>的应用）。</a:t>
            </a:r>
          </a:p>
        </p:txBody>
      </p:sp>
      <p:sp>
        <p:nvSpPr>
          <p:cNvPr id="2" name="标题 1"/>
          <p:cNvSpPr>
            <a:spLocks noGrp="1"/>
          </p:cNvSpPr>
          <p:nvPr>
            <p:ph type="title"/>
          </p:nvPr>
        </p:nvSpPr>
        <p:spPr/>
        <p:txBody>
          <a:bodyPr/>
          <a:lstStyle/>
          <a:p>
            <a:pPr>
              <a:defRPr/>
            </a:pP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pPr eaLnBrk="1" hangingPunct="1">
              <a:defRPr/>
            </a:pPr>
            <a:r>
              <a:rPr lang="zh-CN" altLang="en-US" dirty="0" smtClean="0"/>
              <a:t>如何评价</a:t>
            </a:r>
            <a:r>
              <a:rPr lang="en-US" altLang="zh-CN" dirty="0" smtClean="0"/>
              <a:t>C/C++</a:t>
            </a:r>
            <a:r>
              <a:rPr lang="zh-CN" altLang="en-US" dirty="0" smtClean="0"/>
              <a:t>语言</a:t>
            </a:r>
          </a:p>
        </p:txBody>
      </p:sp>
      <p:sp>
        <p:nvSpPr>
          <p:cNvPr id="281603" name="Rectangle 3"/>
          <p:cNvSpPr>
            <a:spLocks noGrp="1" noChangeArrowheads="1"/>
          </p:cNvSpPr>
          <p:nvPr>
            <p:ph type="body" idx="1"/>
          </p:nvPr>
        </p:nvSpPr>
        <p:spPr>
          <a:xfrm>
            <a:off x="457200" y="1600200"/>
            <a:ext cx="8229600" cy="4997450"/>
          </a:xfrm>
        </p:spPr>
        <p:txBody>
          <a:bodyPr>
            <a:normAutofit fontScale="85000" lnSpcReduction="10000"/>
          </a:bodyPr>
          <a:lstStyle/>
          <a:p>
            <a:pPr eaLnBrk="1" hangingPunct="1">
              <a:lnSpc>
                <a:spcPct val="120000"/>
              </a:lnSpc>
              <a:defRPr/>
            </a:pPr>
            <a:r>
              <a:rPr lang="zh-CN" altLang="en-US" dirty="0"/>
              <a:t>语言</a:t>
            </a:r>
            <a:r>
              <a:rPr lang="zh-CN" altLang="en-US" dirty="0" smtClean="0"/>
              <a:t>的灵活性造成了语言不易把握。 </a:t>
            </a:r>
          </a:p>
          <a:p>
            <a:pPr eaLnBrk="1" hangingPunct="1">
              <a:lnSpc>
                <a:spcPct val="120000"/>
              </a:lnSpc>
              <a:defRPr/>
            </a:pPr>
            <a:r>
              <a:rPr lang="zh-CN" altLang="en-US" dirty="0" smtClean="0"/>
              <a:t>语言的高效也是通过把保证程序正确运行的责任交给了程序设计者。</a:t>
            </a:r>
          </a:p>
          <a:p>
            <a:pPr eaLnBrk="1" hangingPunct="1">
              <a:lnSpc>
                <a:spcPct val="120000"/>
              </a:lnSpc>
              <a:defRPr/>
            </a:pPr>
            <a:r>
              <a:rPr lang="zh-CN" altLang="en-US" dirty="0" smtClean="0"/>
              <a:t>评价</a:t>
            </a:r>
            <a:r>
              <a:rPr lang="en-US" altLang="zh-CN" dirty="0" smtClean="0"/>
              <a:t>C/C++</a:t>
            </a:r>
            <a:r>
              <a:rPr lang="zh-CN" altLang="en-US" dirty="0" smtClean="0"/>
              <a:t>应该评价使用</a:t>
            </a:r>
            <a:r>
              <a:rPr lang="en-US" altLang="zh-CN" dirty="0" smtClean="0"/>
              <a:t>C</a:t>
            </a:r>
            <a:r>
              <a:rPr lang="en-US" altLang="zh-CN" dirty="0"/>
              <a:t>/</a:t>
            </a:r>
            <a:r>
              <a:rPr lang="en-US" altLang="zh-CN" dirty="0" smtClean="0"/>
              <a:t>C++</a:t>
            </a:r>
            <a:r>
              <a:rPr lang="zh-CN" altLang="en-US" dirty="0" smtClean="0"/>
              <a:t>的人的</a:t>
            </a:r>
            <a:r>
              <a:rPr lang="zh-CN" altLang="en-US" dirty="0" smtClean="0">
                <a:solidFill>
                  <a:srgbClr val="FFC000"/>
                </a:solidFill>
              </a:rPr>
              <a:t>程序设计素质</a:t>
            </a:r>
            <a:r>
              <a:rPr lang="zh-CN" altLang="en-US" dirty="0" smtClean="0"/>
              <a:t>。 </a:t>
            </a:r>
          </a:p>
          <a:p>
            <a:pPr eaLnBrk="1" hangingPunct="1">
              <a:lnSpc>
                <a:spcPct val="120000"/>
              </a:lnSpc>
              <a:defRPr/>
            </a:pPr>
            <a:r>
              <a:rPr lang="zh-CN" altLang="en-US" dirty="0" smtClean="0"/>
              <a:t>本课程以介绍程序设计的基本思想、概念以及技术为中心，</a:t>
            </a:r>
            <a:r>
              <a:rPr lang="en-US" altLang="zh-CN" dirty="0" smtClean="0"/>
              <a:t>C/C++</a:t>
            </a:r>
            <a:r>
              <a:rPr lang="zh-CN" altLang="en-US" dirty="0" smtClean="0"/>
              <a:t>只是采取的编程语言而已。</a:t>
            </a:r>
            <a:endParaRPr lang="en-US" altLang="zh-CN" dirty="0" smtClean="0"/>
          </a:p>
          <a:p>
            <a:pPr eaLnBrk="1" hangingPunct="1">
              <a:lnSpc>
                <a:spcPct val="120000"/>
              </a:lnSpc>
              <a:defRPr/>
            </a:pPr>
            <a:r>
              <a:rPr lang="en-US" altLang="zh-CN" dirty="0" smtClean="0"/>
              <a:t>C/C</a:t>
            </a:r>
            <a:r>
              <a:rPr lang="en-US" altLang="zh-CN" dirty="0"/>
              <a:t>++</a:t>
            </a:r>
            <a:r>
              <a:rPr lang="zh-CN" altLang="en-US" dirty="0"/>
              <a:t>语言的运用原则</a:t>
            </a:r>
          </a:p>
          <a:p>
            <a:pPr lvl="1" eaLnBrk="1" hangingPunct="1">
              <a:lnSpc>
                <a:spcPct val="120000"/>
              </a:lnSpc>
              <a:defRPr/>
            </a:pPr>
            <a:r>
              <a:rPr lang="zh-CN" altLang="en-US" dirty="0" smtClean="0"/>
              <a:t>为程序设计的基本</a:t>
            </a:r>
            <a:r>
              <a:rPr lang="zh-CN" altLang="en-US" dirty="0"/>
              <a:t>思想、概念和技术服务</a:t>
            </a:r>
          </a:p>
          <a:p>
            <a:pPr lvl="1" eaLnBrk="1" hangingPunct="1">
              <a:lnSpc>
                <a:spcPct val="120000"/>
              </a:lnSpc>
              <a:defRPr/>
            </a:pPr>
            <a:r>
              <a:rPr lang="zh-CN" altLang="en-US" dirty="0" smtClean="0"/>
              <a:t>兼顾</a:t>
            </a:r>
            <a:r>
              <a:rPr lang="en-US" altLang="zh-CN" dirty="0" smtClean="0"/>
              <a:t>C/C</a:t>
            </a:r>
            <a:r>
              <a:rPr lang="en-US" altLang="zh-CN" dirty="0"/>
              <a:t>++</a:t>
            </a:r>
            <a:r>
              <a:rPr lang="zh-CN" altLang="en-US" dirty="0"/>
              <a:t>的一些</a:t>
            </a:r>
            <a:r>
              <a:rPr lang="zh-CN" altLang="en-US" dirty="0" smtClean="0"/>
              <a:t>特色</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684213" y="85725"/>
            <a:ext cx="7772400" cy="1039813"/>
          </a:xfrm>
        </p:spPr>
        <p:txBody>
          <a:bodyPr/>
          <a:lstStyle/>
          <a:p>
            <a:pPr eaLnBrk="1" hangingPunct="1">
              <a:defRPr/>
            </a:pPr>
            <a:r>
              <a:rPr lang="en-US" altLang="zh-CN" dirty="0" smtClean="0"/>
              <a:t>C/C++</a:t>
            </a:r>
            <a:r>
              <a:rPr lang="zh-CN" altLang="en-US" dirty="0" smtClean="0"/>
              <a:t>程序的组成</a:t>
            </a:r>
          </a:p>
        </p:txBody>
      </p:sp>
      <p:sp>
        <p:nvSpPr>
          <p:cNvPr id="99331" name="Rectangle 3"/>
          <p:cNvSpPr>
            <a:spLocks noGrp="1" noChangeArrowheads="1"/>
          </p:cNvSpPr>
          <p:nvPr>
            <p:ph type="body" idx="1"/>
          </p:nvPr>
        </p:nvSpPr>
        <p:spPr>
          <a:xfrm>
            <a:off x="179388" y="1412776"/>
            <a:ext cx="8785225" cy="5040313"/>
          </a:xfrm>
        </p:spPr>
        <p:txBody>
          <a:bodyPr>
            <a:normAutofit lnSpcReduction="10000"/>
          </a:bodyPr>
          <a:lstStyle/>
          <a:p>
            <a:pPr eaLnBrk="1" hangingPunct="1">
              <a:defRPr/>
            </a:pPr>
            <a:r>
              <a:rPr lang="zh-CN" altLang="en-US" sz="2800" dirty="0" smtClean="0">
                <a:solidFill>
                  <a:schemeClr val="folHlink"/>
                </a:solidFill>
              </a:rPr>
              <a:t>逻辑上</a:t>
            </a:r>
            <a:r>
              <a:rPr lang="zh-CN" altLang="en-US" sz="2800" dirty="0" smtClean="0"/>
              <a:t>，一个</a:t>
            </a:r>
            <a:r>
              <a:rPr lang="en-US" altLang="zh-CN" sz="2800" dirty="0" smtClean="0"/>
              <a:t>C/C++</a:t>
            </a:r>
            <a:r>
              <a:rPr lang="zh-CN" altLang="en-US" sz="2800" dirty="0" smtClean="0"/>
              <a:t>程序由一些</a:t>
            </a:r>
            <a:r>
              <a:rPr lang="zh-CN" altLang="en-US" sz="2800" dirty="0" smtClean="0">
                <a:solidFill>
                  <a:schemeClr val="folHlink"/>
                </a:solidFill>
              </a:rPr>
              <a:t>程序实体</a:t>
            </a:r>
            <a:r>
              <a:rPr lang="zh-CN" altLang="en-US" sz="2800" dirty="0" smtClean="0"/>
              <a:t>的定义构成，这些程序实体主要包括： </a:t>
            </a:r>
          </a:p>
          <a:p>
            <a:pPr lvl="1" eaLnBrk="1" hangingPunct="1">
              <a:defRPr/>
            </a:pPr>
            <a:r>
              <a:rPr lang="zh-CN" altLang="en-US" sz="2400" dirty="0" smtClean="0">
                <a:solidFill>
                  <a:schemeClr val="folHlink"/>
                </a:solidFill>
              </a:rPr>
              <a:t>常量</a:t>
            </a:r>
            <a:r>
              <a:rPr lang="zh-CN" altLang="en-US" sz="2400" dirty="0" smtClean="0"/>
              <a:t>：不变的数据</a:t>
            </a:r>
          </a:p>
          <a:p>
            <a:pPr lvl="1" eaLnBrk="1" hangingPunct="1">
              <a:defRPr/>
            </a:pPr>
            <a:r>
              <a:rPr lang="zh-CN" altLang="en-US" sz="2400" dirty="0" smtClean="0">
                <a:solidFill>
                  <a:schemeClr val="folHlink"/>
                </a:solidFill>
              </a:rPr>
              <a:t>变量</a:t>
            </a:r>
            <a:r>
              <a:rPr lang="zh-CN" altLang="en-US" sz="2400" dirty="0" smtClean="0"/>
              <a:t>：可变的数据</a:t>
            </a:r>
          </a:p>
          <a:p>
            <a:pPr lvl="1" eaLnBrk="1" hangingPunct="1">
              <a:defRPr/>
            </a:pPr>
            <a:r>
              <a:rPr lang="zh-CN" altLang="en-US" sz="2400" dirty="0" smtClean="0">
                <a:solidFill>
                  <a:schemeClr val="folHlink"/>
                </a:solidFill>
              </a:rPr>
              <a:t>函数</a:t>
            </a:r>
            <a:r>
              <a:rPr lang="zh-CN" altLang="en-US" sz="2400" dirty="0" smtClean="0"/>
              <a:t>：对数据的加工过程</a:t>
            </a:r>
          </a:p>
          <a:p>
            <a:pPr lvl="1" eaLnBrk="1" hangingPunct="1">
              <a:defRPr/>
            </a:pPr>
            <a:r>
              <a:rPr lang="zh-CN" altLang="en-US" sz="2400" dirty="0" smtClean="0">
                <a:solidFill>
                  <a:schemeClr val="folHlink"/>
                </a:solidFill>
              </a:rPr>
              <a:t>数据类型</a:t>
            </a:r>
            <a:r>
              <a:rPr lang="zh-CN" altLang="en-US" sz="2400" dirty="0" smtClean="0"/>
              <a:t>：</a:t>
            </a:r>
            <a:r>
              <a:rPr lang="zh-CN" altLang="en-US" sz="2400" dirty="0"/>
              <a:t>用于对数据的特征进行描述 </a:t>
            </a:r>
          </a:p>
          <a:p>
            <a:pPr lvl="1" eaLnBrk="1" hangingPunct="1">
              <a:defRPr/>
            </a:pPr>
            <a:r>
              <a:rPr lang="zh-CN" altLang="en-US" sz="2400" dirty="0" smtClean="0">
                <a:solidFill>
                  <a:schemeClr val="folHlink"/>
                </a:solidFill>
              </a:rPr>
              <a:t>对象与类</a:t>
            </a:r>
            <a:r>
              <a:rPr lang="zh-CN" altLang="en-US" sz="2400" dirty="0"/>
              <a:t>（</a:t>
            </a:r>
            <a:r>
              <a:rPr lang="en-US" altLang="zh-CN" sz="2400" dirty="0"/>
              <a:t>C++</a:t>
            </a:r>
            <a:r>
              <a:rPr lang="zh-CN" altLang="en-US" sz="2400" dirty="0"/>
              <a:t>特有的）：</a:t>
            </a:r>
            <a:r>
              <a:rPr lang="zh-CN" altLang="en-US" sz="2400" dirty="0" smtClean="0"/>
              <a:t>对象是数据以及数据加工的封装体，类用于描述对象类型</a:t>
            </a:r>
          </a:p>
          <a:p>
            <a:pPr eaLnBrk="1" hangingPunct="1">
              <a:defRPr/>
            </a:pPr>
            <a:r>
              <a:rPr lang="zh-CN" altLang="en-US" sz="2800" dirty="0" smtClean="0"/>
              <a:t>常量、变量和对象可分为：全局、局部和成员；函数可分为全局和成员</a:t>
            </a:r>
          </a:p>
          <a:p>
            <a:pPr eaLnBrk="1" hangingPunct="1">
              <a:defRPr/>
            </a:pPr>
            <a:r>
              <a:rPr lang="zh-CN" altLang="en-US" sz="2800" dirty="0" smtClean="0"/>
              <a:t>每个</a:t>
            </a:r>
            <a:r>
              <a:rPr lang="en-US" altLang="zh-CN" sz="2800" dirty="0" smtClean="0"/>
              <a:t>C/C++</a:t>
            </a:r>
            <a:r>
              <a:rPr lang="zh-CN" altLang="en-US" sz="2800" dirty="0" smtClean="0"/>
              <a:t>程序必须有且仅有一个名字为</a:t>
            </a:r>
            <a:r>
              <a:rPr lang="en-US" altLang="zh-CN" sz="2800" dirty="0" smtClean="0">
                <a:solidFill>
                  <a:schemeClr val="folHlink"/>
                </a:solidFill>
              </a:rPr>
              <a:t>main</a:t>
            </a:r>
            <a:r>
              <a:rPr lang="zh-CN" altLang="en-US" sz="2800" dirty="0" smtClean="0"/>
              <a:t>的全局函数， 程序从函数</a:t>
            </a:r>
            <a:r>
              <a:rPr lang="en-US" altLang="zh-CN" sz="2800" dirty="0" smtClean="0"/>
              <a:t>main</a:t>
            </a:r>
            <a:r>
              <a:rPr lang="zh-CN" altLang="en-US" sz="2800" dirty="0" smtClean="0"/>
              <a:t>开始执行。</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body" idx="1"/>
          </p:nvPr>
        </p:nvSpPr>
        <p:spPr>
          <a:xfrm>
            <a:off x="179388" y="188913"/>
            <a:ext cx="8785225" cy="6480175"/>
          </a:xfrm>
        </p:spPr>
        <p:txBody>
          <a:bodyPr>
            <a:normAutofit fontScale="92500" lnSpcReduction="20000"/>
          </a:bodyPr>
          <a:lstStyle/>
          <a:p>
            <a:pPr eaLnBrk="1" hangingPunct="1">
              <a:lnSpc>
                <a:spcPct val="110000"/>
              </a:lnSpc>
              <a:buFont typeface="Wingdings" pitchFamily="2" charset="2"/>
              <a:buNone/>
              <a:defRPr/>
            </a:pPr>
            <a:r>
              <a:rPr lang="en-US" altLang="ja-JP" sz="2400" dirty="0" smtClean="0"/>
              <a:t>//This is a </a:t>
            </a:r>
            <a:r>
              <a:rPr lang="en-US" altLang="zh-CN" sz="2400" dirty="0" smtClean="0"/>
              <a:t>simple </a:t>
            </a:r>
            <a:r>
              <a:rPr lang="en-US" altLang="ja-JP" sz="2400" dirty="0" smtClean="0"/>
              <a:t>C program</a:t>
            </a:r>
            <a:endParaRPr lang="en-US" altLang="zh-CN" sz="2400" dirty="0" smtClean="0"/>
          </a:p>
          <a:p>
            <a:pPr eaLnBrk="1" hangingPunct="1">
              <a:lnSpc>
                <a:spcPct val="110000"/>
              </a:lnSpc>
              <a:buFont typeface="Wingdings" pitchFamily="2" charset="2"/>
              <a:buNone/>
              <a:defRPr/>
            </a:pPr>
            <a:r>
              <a:rPr lang="en-US" altLang="zh-CN" sz="2400" dirty="0" smtClean="0"/>
              <a:t>#include &lt;</a:t>
            </a:r>
            <a:r>
              <a:rPr lang="en-US" altLang="zh-CN" sz="2400" dirty="0" err="1" smtClean="0"/>
              <a:t>stdio.h</a:t>
            </a:r>
            <a:r>
              <a:rPr lang="en-US" altLang="zh-CN" sz="2400" dirty="0" smtClean="0"/>
              <a:t>&gt; </a:t>
            </a:r>
            <a:r>
              <a:rPr lang="en-US" altLang="zh-CN" sz="2000" dirty="0" smtClean="0"/>
              <a:t>//</a:t>
            </a:r>
            <a:r>
              <a:rPr lang="zh-CN" altLang="en-US" sz="2000" dirty="0" smtClean="0"/>
              <a:t>对使用的</a:t>
            </a:r>
            <a:r>
              <a:rPr lang="en-US" altLang="zh-CN" sz="2000" dirty="0" smtClean="0"/>
              <a:t>C</a:t>
            </a:r>
            <a:r>
              <a:rPr lang="zh-CN" altLang="en-US" sz="2000" dirty="0" smtClean="0"/>
              <a:t>标准库中的程序实体进行声明</a:t>
            </a:r>
          </a:p>
          <a:p>
            <a:pPr eaLnBrk="1" hangingPunct="1">
              <a:lnSpc>
                <a:spcPct val="110000"/>
              </a:lnSpc>
              <a:buFont typeface="Wingdings" pitchFamily="2" charset="2"/>
              <a:buNone/>
              <a:defRPr/>
            </a:pPr>
            <a:endParaRPr lang="en-US" altLang="zh-CN" sz="2400" dirty="0" smtClean="0"/>
          </a:p>
          <a:p>
            <a:pPr eaLnBrk="1" hangingPunct="1">
              <a:lnSpc>
                <a:spcPct val="110000"/>
              </a:lnSpc>
              <a:buFont typeface="Wingdings" pitchFamily="2" charset="2"/>
              <a:buNone/>
              <a:defRPr/>
            </a:pPr>
            <a:r>
              <a:rPr lang="en-US" altLang="zh-CN" sz="2400" dirty="0" err="1" smtClean="0"/>
              <a:t>int</a:t>
            </a:r>
            <a:r>
              <a:rPr lang="en-US" altLang="zh-CN" sz="2400" dirty="0" smtClean="0"/>
              <a:t> main() //</a:t>
            </a:r>
            <a:r>
              <a:rPr lang="zh-CN" altLang="en-US" sz="2400" dirty="0" smtClean="0"/>
              <a:t>主函数</a:t>
            </a:r>
          </a:p>
          <a:p>
            <a:pPr eaLnBrk="1" hangingPunct="1">
              <a:lnSpc>
                <a:spcPct val="110000"/>
              </a:lnSpc>
              <a:buFont typeface="Wingdings" pitchFamily="2" charset="2"/>
              <a:buNone/>
              <a:defRPr/>
            </a:pPr>
            <a:r>
              <a:rPr lang="en-US" altLang="zh-CN" sz="2400" dirty="0" smtClean="0"/>
              <a:t>{	double </a:t>
            </a:r>
            <a:r>
              <a:rPr lang="en-US" altLang="zh-CN" sz="2400" dirty="0" err="1" smtClean="0"/>
              <a:t>x,y</a:t>
            </a:r>
            <a:r>
              <a:rPr lang="en-US" altLang="zh-CN" sz="2400" dirty="0" smtClean="0"/>
              <a:t>; </a:t>
            </a:r>
            <a:r>
              <a:rPr lang="en-US" altLang="zh-CN" sz="2000" dirty="0" smtClean="0"/>
              <a:t>//</a:t>
            </a:r>
            <a:r>
              <a:rPr lang="zh-CN" altLang="en-US" sz="2000" dirty="0" smtClean="0"/>
              <a:t>定义两个</a:t>
            </a:r>
            <a:r>
              <a:rPr lang="zh-CN" altLang="en-US" sz="2000" dirty="0"/>
              <a:t>实数类型的</a:t>
            </a:r>
            <a:r>
              <a:rPr lang="zh-CN" altLang="en-US" sz="2000" dirty="0" smtClean="0"/>
              <a:t>局部变量</a:t>
            </a:r>
            <a:r>
              <a:rPr lang="en-US" altLang="zh-CN" sz="2000" dirty="0" smtClean="0"/>
              <a:t>x</a:t>
            </a:r>
            <a:r>
              <a:rPr lang="zh-CN" altLang="en-US" sz="2000" dirty="0" smtClean="0"/>
              <a:t>和</a:t>
            </a:r>
            <a:r>
              <a:rPr lang="en-US" altLang="zh-CN" sz="2000" dirty="0" smtClean="0"/>
              <a:t>y</a:t>
            </a:r>
          </a:p>
          <a:p>
            <a:pPr eaLnBrk="1" hangingPunct="1">
              <a:lnSpc>
                <a:spcPct val="110000"/>
              </a:lnSpc>
              <a:buFont typeface="Wingdings" pitchFamily="2" charset="2"/>
              <a:buNone/>
              <a:defRPr/>
            </a:pPr>
            <a:r>
              <a:rPr lang="en-US" altLang="zh-CN" sz="2400" dirty="0" smtClean="0"/>
              <a:t>	double z; </a:t>
            </a:r>
            <a:r>
              <a:rPr lang="en-US" altLang="zh-CN" sz="2000" dirty="0" smtClean="0"/>
              <a:t>//</a:t>
            </a:r>
            <a:r>
              <a:rPr lang="zh-CN" altLang="en-US" sz="2000" dirty="0" smtClean="0"/>
              <a:t>定义一个</a:t>
            </a:r>
            <a:r>
              <a:rPr lang="zh-CN" altLang="en-US" sz="2000" dirty="0"/>
              <a:t>实数类型的</a:t>
            </a:r>
            <a:r>
              <a:rPr lang="zh-CN" altLang="en-US" sz="2000" dirty="0" smtClean="0"/>
              <a:t>局部变量</a:t>
            </a:r>
            <a:r>
              <a:rPr lang="en-US" altLang="zh-CN" sz="2000" dirty="0" smtClean="0"/>
              <a:t>z</a:t>
            </a:r>
            <a:endParaRPr lang="zh-CN" altLang="en-US" sz="2000" dirty="0" smtClean="0"/>
          </a:p>
          <a:p>
            <a:pPr eaLnBrk="1" hangingPunct="1">
              <a:lnSpc>
                <a:spcPct val="110000"/>
              </a:lnSpc>
              <a:buFont typeface="Wingdings" pitchFamily="2" charset="2"/>
              <a:buNone/>
              <a:defRPr/>
            </a:pPr>
            <a:r>
              <a:rPr lang="zh-CN" altLang="en-US" sz="2400" dirty="0" smtClean="0"/>
              <a:t>	</a:t>
            </a:r>
            <a:r>
              <a:rPr lang="en-US" altLang="zh-CN" sz="2400" dirty="0" err="1" smtClean="0"/>
              <a:t>printf</a:t>
            </a:r>
            <a:r>
              <a:rPr lang="en-US" altLang="zh-CN" sz="2400" dirty="0" smtClean="0"/>
              <a:t>("Enter two numbers:");</a:t>
            </a:r>
            <a:r>
              <a:rPr lang="en-US" altLang="zh-CN" sz="2000" dirty="0" smtClean="0"/>
              <a:t>//</a:t>
            </a:r>
            <a:r>
              <a:rPr lang="zh-CN" altLang="en-US" sz="2000" dirty="0" smtClean="0"/>
              <a:t>调用子程序输出提示信息</a:t>
            </a:r>
          </a:p>
          <a:p>
            <a:pPr eaLnBrk="1" hangingPunct="1">
              <a:lnSpc>
                <a:spcPct val="110000"/>
              </a:lnSpc>
              <a:buFont typeface="Wingdings" pitchFamily="2" charset="2"/>
              <a:buNone/>
              <a:defRPr/>
            </a:pPr>
            <a:r>
              <a:rPr lang="zh-CN" altLang="en-US" sz="2400" dirty="0" smtClean="0"/>
              <a:t>	</a:t>
            </a:r>
            <a:r>
              <a:rPr lang="en-US" altLang="zh-CN" sz="2400" dirty="0" err="1" smtClean="0"/>
              <a:t>scanf</a:t>
            </a:r>
            <a:r>
              <a:rPr lang="en-US" altLang="zh-CN" sz="2400" dirty="0" smtClean="0"/>
              <a:t>("%</a:t>
            </a:r>
            <a:r>
              <a:rPr lang="en-US" altLang="zh-CN" sz="2400" dirty="0" err="1" smtClean="0"/>
              <a:t>lf%lf</a:t>
            </a:r>
            <a:r>
              <a:rPr lang="en-US" altLang="zh-CN" sz="2400" dirty="0" smtClean="0"/>
              <a:t>",&amp;</a:t>
            </a:r>
            <a:r>
              <a:rPr lang="en-US" altLang="zh-CN" sz="2400" dirty="0" err="1" smtClean="0"/>
              <a:t>x,&amp;y</a:t>
            </a:r>
            <a:r>
              <a:rPr lang="en-US" altLang="zh-CN" sz="2400" dirty="0" smtClean="0"/>
              <a:t>); </a:t>
            </a:r>
            <a:r>
              <a:rPr lang="en-US" altLang="zh-CN" sz="2000" dirty="0" smtClean="0"/>
              <a:t>//</a:t>
            </a:r>
            <a:r>
              <a:rPr lang="zh-CN" altLang="en-US" sz="2000" dirty="0" smtClean="0"/>
              <a:t>调用子程序输入数据给变量</a:t>
            </a:r>
            <a:r>
              <a:rPr lang="en-US" altLang="zh-CN" sz="2000" dirty="0" smtClean="0"/>
              <a:t>x</a:t>
            </a:r>
            <a:r>
              <a:rPr lang="zh-CN" altLang="en-US" sz="2000" dirty="0" smtClean="0"/>
              <a:t>和</a:t>
            </a:r>
            <a:r>
              <a:rPr lang="en-US" altLang="zh-CN" sz="2000" dirty="0" smtClean="0"/>
              <a:t>y</a:t>
            </a:r>
          </a:p>
          <a:p>
            <a:pPr eaLnBrk="1" hangingPunct="1">
              <a:lnSpc>
                <a:spcPct val="110000"/>
              </a:lnSpc>
              <a:buNone/>
              <a:defRPr/>
            </a:pPr>
            <a:r>
              <a:rPr lang="zh-CN" altLang="en-US" sz="2400" dirty="0"/>
              <a:t>	</a:t>
            </a:r>
            <a:r>
              <a:rPr lang="en-US" altLang="zh-CN" sz="2400" dirty="0" smtClean="0"/>
              <a:t>z = </a:t>
            </a:r>
            <a:r>
              <a:rPr lang="en-US" altLang="zh-CN" sz="2400" dirty="0" err="1" smtClean="0"/>
              <a:t>x+y</a:t>
            </a:r>
            <a:r>
              <a:rPr lang="en-US" altLang="zh-CN" sz="2400" dirty="0" smtClean="0"/>
              <a:t>; </a:t>
            </a:r>
            <a:r>
              <a:rPr lang="en-US" altLang="zh-CN" sz="2000" dirty="0" smtClean="0"/>
              <a:t>//</a:t>
            </a:r>
            <a:r>
              <a:rPr lang="zh-CN" altLang="en-US" sz="2000" dirty="0" smtClean="0"/>
              <a:t>把</a:t>
            </a:r>
            <a:r>
              <a:rPr lang="en-US" altLang="zh-CN" sz="2000" dirty="0" err="1" smtClean="0"/>
              <a:t>x+y</a:t>
            </a:r>
            <a:r>
              <a:rPr lang="zh-CN" altLang="en-US" sz="2000" dirty="0" smtClean="0"/>
              <a:t>的结果保存到变量</a:t>
            </a:r>
            <a:r>
              <a:rPr lang="en-US" altLang="zh-CN" sz="2000" dirty="0" smtClean="0"/>
              <a:t>z</a:t>
            </a:r>
            <a:r>
              <a:rPr lang="zh-CN" altLang="en-US" sz="2000" dirty="0" smtClean="0"/>
              <a:t>中</a:t>
            </a:r>
          </a:p>
          <a:p>
            <a:pPr eaLnBrk="1" hangingPunct="1">
              <a:lnSpc>
                <a:spcPct val="110000"/>
              </a:lnSpc>
              <a:buFont typeface="Wingdings" pitchFamily="2" charset="2"/>
              <a:buNone/>
              <a:defRPr/>
            </a:pPr>
            <a:r>
              <a:rPr lang="zh-CN" altLang="en-US" sz="2400" dirty="0" smtClean="0"/>
              <a:t>	</a:t>
            </a:r>
            <a:r>
              <a:rPr lang="en-US" altLang="zh-CN" sz="2400" dirty="0" err="1" smtClean="0"/>
              <a:t>printf</a:t>
            </a:r>
            <a:r>
              <a:rPr lang="en-US" altLang="zh-CN" sz="2400" dirty="0" smtClean="0"/>
              <a:t>("%f + %f = %f\n",</a:t>
            </a:r>
            <a:r>
              <a:rPr lang="en-US" altLang="zh-CN" sz="2400" dirty="0" err="1" smtClean="0"/>
              <a:t>x,y,z</a:t>
            </a:r>
            <a:r>
              <a:rPr lang="en-US" altLang="zh-CN" sz="2400" dirty="0" smtClean="0"/>
              <a:t>);</a:t>
            </a:r>
            <a:r>
              <a:rPr lang="en-US" altLang="zh-CN" sz="1800" dirty="0" smtClean="0"/>
              <a:t>  </a:t>
            </a:r>
            <a:r>
              <a:rPr lang="en-US" altLang="zh-CN" sz="2000" dirty="0" smtClean="0"/>
              <a:t>//</a:t>
            </a:r>
            <a:r>
              <a:rPr lang="zh-CN" altLang="en-US" sz="2000" dirty="0" smtClean="0"/>
              <a:t>调用子程序输出计算结果</a:t>
            </a:r>
            <a:endParaRPr lang="en-US" altLang="zh-CN" sz="2000" dirty="0" smtClean="0"/>
          </a:p>
          <a:p>
            <a:pPr eaLnBrk="1" hangingPunct="1">
              <a:lnSpc>
                <a:spcPct val="110000"/>
              </a:lnSpc>
              <a:buFont typeface="Wingdings" pitchFamily="2" charset="2"/>
              <a:buNone/>
              <a:defRPr/>
            </a:pPr>
            <a:endParaRPr lang="en-US" altLang="zh-CN" sz="2000" dirty="0" smtClean="0"/>
          </a:p>
          <a:p>
            <a:pPr eaLnBrk="1" hangingPunct="1">
              <a:lnSpc>
                <a:spcPct val="110000"/>
              </a:lnSpc>
              <a:buFont typeface="Wingdings" pitchFamily="2" charset="2"/>
              <a:buNone/>
              <a:defRPr/>
            </a:pPr>
            <a:r>
              <a:rPr lang="en-US" altLang="zh-CN" sz="2400" dirty="0" smtClean="0"/>
              <a:t>	return 0; </a:t>
            </a:r>
            <a:r>
              <a:rPr lang="en-US" altLang="zh-CN" sz="2000" dirty="0" smtClean="0"/>
              <a:t>//</a:t>
            </a:r>
            <a:r>
              <a:rPr lang="zh-CN" altLang="en-US" sz="2000" dirty="0" smtClean="0"/>
              <a:t>函数</a:t>
            </a:r>
            <a:r>
              <a:rPr lang="en-US" altLang="zh-CN" sz="2000" dirty="0" smtClean="0"/>
              <a:t>main</a:t>
            </a:r>
            <a:r>
              <a:rPr lang="zh-CN" altLang="en-US" sz="2000" dirty="0" smtClean="0"/>
              <a:t>返回（程序结束）</a:t>
            </a:r>
          </a:p>
          <a:p>
            <a:pPr eaLnBrk="1" hangingPunct="1">
              <a:lnSpc>
                <a:spcPct val="110000"/>
              </a:lnSpc>
              <a:buFont typeface="Wingdings" pitchFamily="2" charset="2"/>
              <a:buNone/>
              <a:defRPr/>
            </a:pPr>
            <a:r>
              <a:rPr lang="en-US" altLang="zh-CN" sz="2400" dirty="0" smtClean="0"/>
              <a:t>}</a:t>
            </a:r>
          </a:p>
          <a:p>
            <a:pPr eaLnBrk="1" hangingPunct="1">
              <a:lnSpc>
                <a:spcPct val="110000"/>
              </a:lnSpc>
              <a:buFont typeface="Wingdings" pitchFamily="2" charset="2"/>
              <a:buNone/>
              <a:defRPr/>
            </a:pPr>
            <a:r>
              <a:rPr lang="en-US" altLang="zh-CN" sz="2400" dirty="0" smtClean="0"/>
              <a:t>  </a:t>
            </a:r>
          </a:p>
          <a:p>
            <a:pPr eaLnBrk="1" hangingPunct="1">
              <a:lnSpc>
                <a:spcPct val="110000"/>
              </a:lnSpc>
              <a:buFont typeface="Wingdings" pitchFamily="2" charset="2"/>
              <a:buNone/>
              <a:defRPr/>
            </a:pPr>
            <a:r>
              <a:rPr lang="zh-CN" altLang="en-US" sz="2400" dirty="0" smtClean="0"/>
              <a:t>上述程序的运行结果为：</a:t>
            </a:r>
          </a:p>
          <a:p>
            <a:pPr eaLnBrk="1" hangingPunct="1">
              <a:lnSpc>
                <a:spcPct val="110000"/>
              </a:lnSpc>
              <a:buFont typeface="Wingdings" pitchFamily="2" charset="2"/>
              <a:buNone/>
              <a:defRPr/>
            </a:pPr>
            <a:r>
              <a:rPr lang="en-US" altLang="ja-JP" sz="2400" dirty="0" smtClean="0"/>
              <a:t>Enter two numbers: </a:t>
            </a:r>
            <a:r>
              <a:rPr lang="en-US" altLang="ja-JP" sz="2400" u="sng" dirty="0" smtClean="0"/>
              <a:t>7.2  9.3↙</a:t>
            </a:r>
            <a:endParaRPr lang="en-US" altLang="zh-CN" sz="2400" dirty="0" smtClean="0"/>
          </a:p>
          <a:p>
            <a:pPr eaLnBrk="1" hangingPunct="1">
              <a:lnSpc>
                <a:spcPct val="110000"/>
              </a:lnSpc>
              <a:buFont typeface="Wingdings" pitchFamily="2" charset="2"/>
              <a:buNone/>
              <a:defRPr/>
            </a:pPr>
            <a:r>
              <a:rPr lang="en-US" altLang="zh-CN" sz="2400" dirty="0" smtClean="0"/>
              <a:t>7.2 + 9.3 = 16.5</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79388" y="188913"/>
            <a:ext cx="8785225" cy="6480175"/>
          </a:xfrm>
        </p:spPr>
        <p:txBody>
          <a:bodyPr>
            <a:normAutofit fontScale="92500" lnSpcReduction="20000"/>
          </a:bodyPr>
          <a:lstStyle/>
          <a:p>
            <a:pPr eaLnBrk="1" hangingPunct="1">
              <a:lnSpc>
                <a:spcPct val="110000"/>
              </a:lnSpc>
              <a:buFont typeface="Wingdings" pitchFamily="2" charset="2"/>
              <a:buNone/>
              <a:defRPr/>
            </a:pPr>
            <a:r>
              <a:rPr lang="en-US" altLang="ja-JP" sz="2400" dirty="0" smtClean="0"/>
              <a:t>//This is a </a:t>
            </a:r>
            <a:r>
              <a:rPr lang="en-US" altLang="zh-CN" sz="2400" dirty="0" smtClean="0"/>
              <a:t>simple </a:t>
            </a:r>
            <a:r>
              <a:rPr lang="en-US" altLang="ja-JP" sz="2400" dirty="0" smtClean="0"/>
              <a:t>C++ program</a:t>
            </a:r>
            <a:endParaRPr lang="en-US" altLang="zh-CN" sz="2400" dirty="0" smtClean="0"/>
          </a:p>
          <a:p>
            <a:pPr eaLnBrk="1" hangingPunct="1">
              <a:lnSpc>
                <a:spcPct val="11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 </a:t>
            </a:r>
            <a:r>
              <a:rPr lang="en-US" altLang="zh-CN" sz="2000" dirty="0" smtClean="0"/>
              <a:t>//</a:t>
            </a:r>
            <a:r>
              <a:rPr lang="zh-CN" altLang="en-US" sz="2000" dirty="0" smtClean="0"/>
              <a:t>对使用的</a:t>
            </a:r>
            <a:r>
              <a:rPr lang="en-US" altLang="zh-CN" sz="2000" dirty="0" smtClean="0"/>
              <a:t>C++</a:t>
            </a:r>
            <a:r>
              <a:rPr lang="zh-CN" altLang="en-US" sz="2000" dirty="0" smtClean="0"/>
              <a:t>标准库中的程序实体进行声明</a:t>
            </a:r>
          </a:p>
          <a:p>
            <a:pPr eaLnBrk="1" hangingPunct="1">
              <a:lnSpc>
                <a:spcPct val="11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 </a:t>
            </a:r>
            <a:r>
              <a:rPr lang="en-US" altLang="zh-CN" sz="2000" dirty="0" smtClean="0"/>
              <a:t>//</a:t>
            </a:r>
            <a:r>
              <a:rPr lang="zh-CN" altLang="en-US" sz="2000" dirty="0" smtClean="0"/>
              <a:t>指定使用标准库的名空间</a:t>
            </a:r>
            <a:r>
              <a:rPr lang="en-US" altLang="zh-CN" sz="2000" dirty="0" err="1" smtClean="0"/>
              <a:t>std</a:t>
            </a:r>
            <a:r>
              <a:rPr lang="zh-CN" altLang="en-US" sz="2000" dirty="0" smtClean="0"/>
              <a:t>。</a:t>
            </a:r>
          </a:p>
          <a:p>
            <a:pPr eaLnBrk="1" hangingPunct="1">
              <a:lnSpc>
                <a:spcPct val="110000"/>
              </a:lnSpc>
              <a:buFont typeface="Wingdings" pitchFamily="2" charset="2"/>
              <a:buNone/>
              <a:defRPr/>
            </a:pPr>
            <a:r>
              <a:rPr lang="en-US" altLang="zh-CN" sz="2400" dirty="0" err="1" smtClean="0"/>
              <a:t>int</a:t>
            </a:r>
            <a:r>
              <a:rPr lang="en-US" altLang="zh-CN" sz="2400" dirty="0" smtClean="0"/>
              <a:t> main() //</a:t>
            </a:r>
            <a:r>
              <a:rPr lang="zh-CN" altLang="en-US" sz="2400" dirty="0" smtClean="0"/>
              <a:t>主函数</a:t>
            </a:r>
          </a:p>
          <a:p>
            <a:pPr eaLnBrk="1" hangingPunct="1">
              <a:lnSpc>
                <a:spcPct val="110000"/>
              </a:lnSpc>
              <a:buFont typeface="Wingdings" pitchFamily="2" charset="2"/>
              <a:buNone/>
              <a:defRPr/>
            </a:pPr>
            <a:r>
              <a:rPr lang="en-US" altLang="zh-CN" sz="2400" dirty="0" smtClean="0"/>
              <a:t>{	double </a:t>
            </a:r>
            <a:r>
              <a:rPr lang="en-US" altLang="zh-CN" sz="2400" dirty="0" err="1" smtClean="0"/>
              <a:t>x,y</a:t>
            </a:r>
            <a:r>
              <a:rPr lang="en-US" altLang="zh-CN" sz="2400" dirty="0" smtClean="0"/>
              <a:t>; </a:t>
            </a:r>
            <a:r>
              <a:rPr lang="en-US" altLang="zh-CN" sz="2000" dirty="0" smtClean="0"/>
              <a:t>//</a:t>
            </a:r>
            <a:r>
              <a:rPr lang="zh-CN" altLang="en-US" sz="2000" dirty="0" smtClean="0"/>
              <a:t>定义两个实数类型的局部变量</a:t>
            </a:r>
            <a:r>
              <a:rPr lang="en-US" altLang="zh-CN" sz="2000" dirty="0" smtClean="0"/>
              <a:t>x</a:t>
            </a:r>
            <a:r>
              <a:rPr lang="zh-CN" altLang="en-US" sz="2000" dirty="0" smtClean="0"/>
              <a:t>和</a:t>
            </a:r>
            <a:r>
              <a:rPr lang="en-US" altLang="zh-CN" sz="2000" dirty="0" smtClean="0"/>
              <a:t>y</a:t>
            </a:r>
          </a:p>
          <a:p>
            <a:pPr eaLnBrk="1" hangingPunct="1">
              <a:lnSpc>
                <a:spcPct val="110000"/>
              </a:lnSpc>
              <a:buFont typeface="Wingdings" pitchFamily="2" charset="2"/>
              <a:buNone/>
              <a:defRPr/>
            </a:pPr>
            <a:r>
              <a:rPr lang="en-US" altLang="zh-CN" sz="2400" dirty="0" smtClean="0"/>
              <a:t>	</a:t>
            </a:r>
            <a:r>
              <a:rPr lang="en-US" altLang="zh-CN" sz="2400" dirty="0" err="1" smtClean="0"/>
              <a:t>cout</a:t>
            </a:r>
            <a:r>
              <a:rPr lang="en-US" altLang="zh-CN" sz="2400" dirty="0" smtClean="0"/>
              <a:t> &lt;&lt; "Enter two numbers:";</a:t>
            </a:r>
            <a:r>
              <a:rPr lang="en-US" altLang="zh-CN" sz="2000" dirty="0" smtClean="0"/>
              <a:t>//</a:t>
            </a:r>
            <a:r>
              <a:rPr lang="zh-CN" altLang="en-US" sz="2000" dirty="0" smtClean="0"/>
              <a:t>输出提示信息</a:t>
            </a:r>
          </a:p>
          <a:p>
            <a:pPr eaLnBrk="1" hangingPunct="1">
              <a:lnSpc>
                <a:spcPct val="110000"/>
              </a:lnSpc>
              <a:buFont typeface="Wingdings" pitchFamily="2" charset="2"/>
              <a:buNone/>
              <a:defRPr/>
            </a:pPr>
            <a:r>
              <a:rPr lang="zh-CN" altLang="en-US" sz="2400" dirty="0" smtClean="0"/>
              <a:t>	</a:t>
            </a:r>
            <a:r>
              <a:rPr lang="en-US" altLang="zh-CN" sz="2400" dirty="0" err="1" smtClean="0"/>
              <a:t>cin</a:t>
            </a:r>
            <a:r>
              <a:rPr lang="en-US" altLang="zh-CN" sz="2400" dirty="0" smtClean="0"/>
              <a:t> &gt;&gt; x &gt;&gt; y; </a:t>
            </a:r>
            <a:r>
              <a:rPr lang="en-US" altLang="zh-CN" sz="2000" dirty="0" smtClean="0"/>
              <a:t>//</a:t>
            </a:r>
            <a:r>
              <a:rPr lang="zh-CN" altLang="en-US" sz="2000" dirty="0" smtClean="0"/>
              <a:t>输入数据给变量</a:t>
            </a:r>
            <a:r>
              <a:rPr lang="en-US" altLang="zh-CN" sz="2000" dirty="0" smtClean="0"/>
              <a:t>x</a:t>
            </a:r>
            <a:r>
              <a:rPr lang="zh-CN" altLang="en-US" sz="2000" dirty="0" smtClean="0"/>
              <a:t>和</a:t>
            </a:r>
            <a:r>
              <a:rPr lang="en-US" altLang="zh-CN" sz="2000" dirty="0" smtClean="0"/>
              <a:t>y</a:t>
            </a:r>
          </a:p>
          <a:p>
            <a:pPr eaLnBrk="1" hangingPunct="1">
              <a:lnSpc>
                <a:spcPct val="110000"/>
              </a:lnSpc>
              <a:buNone/>
              <a:defRPr/>
            </a:pPr>
            <a:r>
              <a:rPr lang="en-US" altLang="zh-CN" sz="2400" dirty="0"/>
              <a:t>	double z; //</a:t>
            </a:r>
            <a:r>
              <a:rPr lang="zh-CN" altLang="en-US" sz="2400" dirty="0"/>
              <a:t>定义一个实数类型的局部变量</a:t>
            </a:r>
            <a:r>
              <a:rPr lang="en-US" altLang="zh-CN" sz="2400" dirty="0"/>
              <a:t>z</a:t>
            </a:r>
          </a:p>
          <a:p>
            <a:pPr eaLnBrk="1" hangingPunct="1">
              <a:lnSpc>
                <a:spcPct val="110000"/>
              </a:lnSpc>
              <a:buFont typeface="Wingdings" pitchFamily="2" charset="2"/>
              <a:buNone/>
              <a:defRPr/>
            </a:pPr>
            <a:r>
              <a:rPr lang="en-US" altLang="zh-CN" sz="2400" dirty="0"/>
              <a:t>	</a:t>
            </a:r>
            <a:r>
              <a:rPr lang="en-US" altLang="zh-CN" sz="2400" dirty="0" smtClean="0"/>
              <a:t>z = </a:t>
            </a:r>
            <a:r>
              <a:rPr lang="en-US" altLang="zh-CN" sz="2400" dirty="0" err="1" smtClean="0"/>
              <a:t>x+y</a:t>
            </a:r>
            <a:r>
              <a:rPr lang="en-US" altLang="zh-CN" sz="2400" dirty="0" smtClean="0"/>
              <a:t>; </a:t>
            </a:r>
            <a:r>
              <a:rPr lang="en-US" altLang="zh-CN" sz="2100" dirty="0"/>
              <a:t>//</a:t>
            </a:r>
            <a:r>
              <a:rPr lang="zh-CN" altLang="en-US" sz="2100" dirty="0"/>
              <a:t>把</a:t>
            </a:r>
            <a:r>
              <a:rPr lang="en-US" altLang="zh-CN" sz="2100" dirty="0" err="1"/>
              <a:t>x+y</a:t>
            </a:r>
            <a:r>
              <a:rPr lang="zh-CN" altLang="en-US" sz="2100" dirty="0"/>
              <a:t>的结果保存到变量</a:t>
            </a:r>
            <a:r>
              <a:rPr lang="en-US" altLang="zh-CN" sz="2100" dirty="0"/>
              <a:t>z</a:t>
            </a:r>
            <a:r>
              <a:rPr lang="zh-CN" altLang="en-US" sz="2100" dirty="0"/>
              <a:t>中</a:t>
            </a:r>
          </a:p>
          <a:p>
            <a:pPr eaLnBrk="1" hangingPunct="1">
              <a:lnSpc>
                <a:spcPct val="110000"/>
              </a:lnSpc>
              <a:buFont typeface="Wingdings" pitchFamily="2" charset="2"/>
              <a:buNone/>
              <a:defRPr/>
            </a:pPr>
            <a:r>
              <a:rPr lang="zh-CN" altLang="en-US" sz="2400" dirty="0" smtClean="0"/>
              <a:t>	</a:t>
            </a:r>
            <a:r>
              <a:rPr lang="en-US" altLang="zh-CN" sz="2400" dirty="0" err="1" smtClean="0"/>
              <a:t>cout</a:t>
            </a:r>
            <a:r>
              <a:rPr lang="en-US" altLang="zh-CN" sz="2400" dirty="0" smtClean="0"/>
              <a:t> &lt;&lt; x &lt;&lt; " + " &lt;&lt; y &lt;&lt; " = " &lt;&lt; z &lt;&lt; </a:t>
            </a:r>
            <a:r>
              <a:rPr lang="en-US" altLang="zh-CN" sz="2400" dirty="0" err="1" smtClean="0"/>
              <a:t>endl</a:t>
            </a:r>
            <a:r>
              <a:rPr lang="en-US" altLang="zh-CN" sz="2400" dirty="0" smtClean="0"/>
              <a:t>; </a:t>
            </a:r>
          </a:p>
          <a:p>
            <a:pPr eaLnBrk="1" hangingPunct="1">
              <a:lnSpc>
                <a:spcPct val="110000"/>
              </a:lnSpc>
              <a:buFont typeface="Wingdings" pitchFamily="2" charset="2"/>
              <a:buNone/>
              <a:defRPr/>
            </a:pPr>
            <a:r>
              <a:rPr lang="en-US" altLang="zh-CN" sz="1800" dirty="0" smtClean="0"/>
              <a:t>						        </a:t>
            </a:r>
            <a:r>
              <a:rPr lang="en-US" altLang="zh-CN" sz="2000" dirty="0" smtClean="0"/>
              <a:t> //</a:t>
            </a:r>
            <a:r>
              <a:rPr lang="zh-CN" altLang="en-US" sz="2000" dirty="0" smtClean="0"/>
              <a:t>输出计算结果</a:t>
            </a:r>
            <a:r>
              <a:rPr lang="en-US" altLang="zh-CN" sz="2000" dirty="0" smtClean="0"/>
              <a:t>z</a:t>
            </a:r>
          </a:p>
          <a:p>
            <a:pPr eaLnBrk="1" hangingPunct="1">
              <a:lnSpc>
                <a:spcPct val="110000"/>
              </a:lnSpc>
              <a:buFont typeface="Wingdings" pitchFamily="2" charset="2"/>
              <a:buNone/>
              <a:defRPr/>
            </a:pPr>
            <a:r>
              <a:rPr lang="en-US" altLang="zh-CN" sz="2400" dirty="0" smtClean="0"/>
              <a:t>	return 0; </a:t>
            </a:r>
            <a:r>
              <a:rPr lang="en-US" altLang="zh-CN" sz="2000" dirty="0" smtClean="0"/>
              <a:t>//</a:t>
            </a:r>
            <a:r>
              <a:rPr lang="zh-CN" altLang="en-US" sz="2000" dirty="0" smtClean="0"/>
              <a:t>函数</a:t>
            </a:r>
            <a:r>
              <a:rPr lang="en-US" altLang="zh-CN" sz="2000" dirty="0" smtClean="0"/>
              <a:t>main</a:t>
            </a:r>
            <a:r>
              <a:rPr lang="zh-CN" altLang="en-US" sz="2000" dirty="0" smtClean="0"/>
              <a:t>返回（程序结束）</a:t>
            </a:r>
          </a:p>
          <a:p>
            <a:pPr eaLnBrk="1" hangingPunct="1">
              <a:lnSpc>
                <a:spcPct val="110000"/>
              </a:lnSpc>
              <a:buFont typeface="Wingdings" pitchFamily="2" charset="2"/>
              <a:buNone/>
              <a:defRPr/>
            </a:pPr>
            <a:r>
              <a:rPr lang="en-US" altLang="zh-CN" sz="2400" dirty="0" smtClean="0"/>
              <a:t>}</a:t>
            </a:r>
          </a:p>
          <a:p>
            <a:pPr eaLnBrk="1" hangingPunct="1">
              <a:lnSpc>
                <a:spcPct val="110000"/>
              </a:lnSpc>
              <a:buFont typeface="Wingdings" pitchFamily="2" charset="2"/>
              <a:buNone/>
              <a:defRPr/>
            </a:pPr>
            <a:r>
              <a:rPr lang="en-US" altLang="zh-CN" sz="2400" dirty="0" smtClean="0"/>
              <a:t>  </a:t>
            </a:r>
          </a:p>
          <a:p>
            <a:pPr eaLnBrk="1" hangingPunct="1">
              <a:lnSpc>
                <a:spcPct val="110000"/>
              </a:lnSpc>
              <a:buFont typeface="Wingdings" pitchFamily="2" charset="2"/>
              <a:buNone/>
              <a:defRPr/>
            </a:pPr>
            <a:r>
              <a:rPr lang="zh-CN" altLang="en-US" sz="2400" dirty="0" smtClean="0"/>
              <a:t>上述程序的运行结果为：</a:t>
            </a:r>
          </a:p>
          <a:p>
            <a:pPr eaLnBrk="1" hangingPunct="1">
              <a:lnSpc>
                <a:spcPct val="110000"/>
              </a:lnSpc>
              <a:buFont typeface="Wingdings" pitchFamily="2" charset="2"/>
              <a:buNone/>
              <a:defRPr/>
            </a:pPr>
            <a:r>
              <a:rPr lang="en-US" altLang="ja-JP" sz="2400" dirty="0" smtClean="0"/>
              <a:t>Enter two numbers: </a:t>
            </a:r>
            <a:r>
              <a:rPr lang="en-US" altLang="ja-JP" sz="2400" u="sng" dirty="0" smtClean="0"/>
              <a:t>7.2  9.3↙</a:t>
            </a:r>
            <a:endParaRPr lang="en-US" altLang="zh-CN" sz="2400" dirty="0" smtClean="0"/>
          </a:p>
          <a:p>
            <a:pPr eaLnBrk="1" hangingPunct="1">
              <a:lnSpc>
                <a:spcPct val="110000"/>
              </a:lnSpc>
              <a:buFont typeface="Wingdings" pitchFamily="2" charset="2"/>
              <a:buNone/>
              <a:defRPr/>
            </a:pPr>
            <a:r>
              <a:rPr lang="en-US" altLang="zh-CN" sz="2400" dirty="0" smtClean="0"/>
              <a:t>7.2 + 9.3 = 16.5</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115888"/>
            <a:ext cx="8229600" cy="1143000"/>
          </a:xfrm>
        </p:spPr>
        <p:txBody>
          <a:bodyPr/>
          <a:lstStyle/>
          <a:p>
            <a:pPr eaLnBrk="1" hangingPunct="1">
              <a:defRPr/>
            </a:pPr>
            <a:r>
              <a:rPr lang="zh-CN" altLang="en-US" dirty="0"/>
              <a:t>冯</a:t>
            </a:r>
            <a:r>
              <a:rPr lang="en-US" altLang="zh-CN" dirty="0"/>
              <a:t>•</a:t>
            </a:r>
            <a:r>
              <a:rPr lang="zh-CN" altLang="en-US" dirty="0"/>
              <a:t>诺依曼体系结构</a:t>
            </a:r>
            <a:endParaRPr lang="zh-CN" altLang="en-US" dirty="0" smtClean="0"/>
          </a:p>
        </p:txBody>
      </p:sp>
      <p:sp>
        <p:nvSpPr>
          <p:cNvPr id="4099" name="Rectangle 3"/>
          <p:cNvSpPr>
            <a:spLocks noGrp="1" noChangeArrowheads="1"/>
          </p:cNvSpPr>
          <p:nvPr>
            <p:ph type="body" idx="1"/>
          </p:nvPr>
        </p:nvSpPr>
        <p:spPr>
          <a:xfrm>
            <a:off x="107504" y="1196975"/>
            <a:ext cx="8316913" cy="5661025"/>
          </a:xfrm>
        </p:spPr>
        <p:txBody>
          <a:bodyPr>
            <a:normAutofit fontScale="85000" lnSpcReduction="20000"/>
          </a:bodyPr>
          <a:lstStyle/>
          <a:p>
            <a:pPr eaLnBrk="1" hangingPunct="1">
              <a:lnSpc>
                <a:spcPct val="120000"/>
              </a:lnSpc>
              <a:defRPr/>
            </a:pPr>
            <a:r>
              <a:rPr lang="en-US" altLang="zh-CN" dirty="0" smtClean="0"/>
              <a:t>1946</a:t>
            </a:r>
            <a:r>
              <a:rPr lang="zh-CN" altLang="en-US" dirty="0" smtClean="0"/>
              <a:t>年出现第一台数字电子计算机（</a:t>
            </a:r>
            <a:r>
              <a:rPr lang="en-US" altLang="zh-CN" dirty="0" smtClean="0"/>
              <a:t>ENIAC</a:t>
            </a:r>
            <a:r>
              <a:rPr lang="zh-CN" altLang="en-US" dirty="0" smtClean="0"/>
              <a:t>）。</a:t>
            </a:r>
            <a:endParaRPr lang="en-US" altLang="zh-CN" dirty="0" smtClean="0"/>
          </a:p>
          <a:p>
            <a:pPr eaLnBrk="1" hangingPunct="1">
              <a:lnSpc>
                <a:spcPct val="120000"/>
              </a:lnSpc>
              <a:defRPr/>
            </a:pPr>
            <a:r>
              <a:rPr lang="zh-CN" altLang="en-US" dirty="0" smtClean="0"/>
              <a:t>目前</a:t>
            </a:r>
            <a:r>
              <a:rPr lang="zh-CN" altLang="en-US" dirty="0"/>
              <a:t>大部分</a:t>
            </a:r>
            <a:r>
              <a:rPr lang="zh-CN" altLang="en-US" dirty="0" smtClean="0"/>
              <a:t>计算机采用</a:t>
            </a:r>
            <a:r>
              <a:rPr lang="zh-CN" altLang="en-US" dirty="0"/>
              <a:t>的还是传统的</a:t>
            </a:r>
            <a:r>
              <a:rPr lang="zh-CN" altLang="en-US" dirty="0">
                <a:solidFill>
                  <a:schemeClr val="folHlink"/>
                </a:solidFill>
              </a:rPr>
              <a:t>冯</a:t>
            </a:r>
            <a:r>
              <a:rPr lang="en-US" altLang="zh-CN" dirty="0">
                <a:solidFill>
                  <a:schemeClr val="folHlink"/>
                </a:solidFill>
                <a:latin typeface="Arial"/>
              </a:rPr>
              <a:t>•</a:t>
            </a:r>
            <a:r>
              <a:rPr lang="zh-CN" altLang="en-US" dirty="0">
                <a:solidFill>
                  <a:schemeClr val="folHlink"/>
                </a:solidFill>
              </a:rPr>
              <a:t>诺依曼</a:t>
            </a:r>
            <a:r>
              <a:rPr lang="zh-CN" altLang="en-US" dirty="0"/>
              <a:t>（</a:t>
            </a:r>
            <a:r>
              <a:rPr lang="en-US" altLang="zh-CN" dirty="0"/>
              <a:t>von Neumann</a:t>
            </a:r>
            <a:r>
              <a:rPr lang="zh-CN" altLang="en-US" dirty="0"/>
              <a:t>）</a:t>
            </a:r>
            <a:r>
              <a:rPr lang="zh-CN" altLang="en-US" dirty="0" smtClean="0"/>
              <a:t>体系结构。</a:t>
            </a:r>
            <a:endParaRPr lang="en-US" altLang="zh-CN" dirty="0" smtClean="0"/>
          </a:p>
          <a:p>
            <a:pPr eaLnBrk="1" hangingPunct="1">
              <a:lnSpc>
                <a:spcPct val="120000"/>
              </a:lnSpc>
              <a:defRPr/>
            </a:pPr>
            <a:r>
              <a:rPr lang="zh-CN" altLang="en-US" dirty="0" smtClean="0"/>
              <a:t>逻辑</a:t>
            </a:r>
            <a:r>
              <a:rPr lang="zh-CN" altLang="en-US" dirty="0"/>
              <a:t>上，冯</a:t>
            </a:r>
            <a:r>
              <a:rPr lang="en-US" altLang="zh-CN" dirty="0"/>
              <a:t>•</a:t>
            </a:r>
            <a:r>
              <a:rPr lang="zh-CN" altLang="en-US" dirty="0"/>
              <a:t>诺依曼计算机由</a:t>
            </a:r>
            <a:r>
              <a:rPr lang="en-US" altLang="zh-CN" dirty="0"/>
              <a:t>5</a:t>
            </a:r>
            <a:r>
              <a:rPr lang="zh-CN" altLang="en-US" dirty="0"/>
              <a:t>个单元构成：</a:t>
            </a:r>
          </a:p>
          <a:p>
            <a:pPr lvl="1" eaLnBrk="1" hangingPunct="1">
              <a:defRPr/>
            </a:pPr>
            <a:r>
              <a:rPr lang="zh-CN" altLang="en-US" dirty="0">
                <a:solidFill>
                  <a:srgbClr val="FFC000"/>
                </a:solidFill>
              </a:rPr>
              <a:t>存储</a:t>
            </a:r>
            <a:r>
              <a:rPr lang="zh-CN" altLang="en-US" dirty="0"/>
              <a:t>单元：存储程序（</a:t>
            </a:r>
            <a:r>
              <a:rPr lang="zh-CN" altLang="en-US" dirty="0" smtClean="0"/>
              <a:t>指令序列）</a:t>
            </a:r>
            <a:r>
              <a:rPr lang="zh-CN" altLang="en-US" dirty="0"/>
              <a:t>和数据</a:t>
            </a:r>
          </a:p>
          <a:p>
            <a:pPr lvl="1" eaLnBrk="1" hangingPunct="1">
              <a:defRPr/>
            </a:pPr>
            <a:r>
              <a:rPr lang="zh-CN" altLang="en-US" dirty="0" smtClean="0">
                <a:solidFill>
                  <a:srgbClr val="FFC000"/>
                </a:solidFill>
              </a:rPr>
              <a:t>运算</a:t>
            </a:r>
            <a:r>
              <a:rPr lang="zh-CN" altLang="en-US" dirty="0"/>
              <a:t>单元：</a:t>
            </a:r>
            <a:r>
              <a:rPr lang="zh-CN" altLang="en-US" dirty="0" smtClean="0"/>
              <a:t>进行</a:t>
            </a:r>
            <a:r>
              <a:rPr lang="zh-CN" altLang="en-US" dirty="0"/>
              <a:t>算术</a:t>
            </a:r>
            <a:r>
              <a:rPr lang="en-US" altLang="zh-CN" dirty="0"/>
              <a:t>/</a:t>
            </a:r>
            <a:r>
              <a:rPr lang="zh-CN" altLang="en-US" dirty="0" smtClean="0"/>
              <a:t>逻辑运算</a:t>
            </a:r>
            <a:endParaRPr lang="zh-CN" altLang="en-US" dirty="0"/>
          </a:p>
          <a:p>
            <a:pPr lvl="1" eaLnBrk="1" hangingPunct="1">
              <a:lnSpc>
                <a:spcPct val="120000"/>
              </a:lnSpc>
              <a:defRPr/>
            </a:pPr>
            <a:r>
              <a:rPr lang="zh-CN" altLang="en-US" dirty="0">
                <a:solidFill>
                  <a:srgbClr val="FFC000"/>
                </a:solidFill>
              </a:rPr>
              <a:t>控制</a:t>
            </a:r>
            <a:r>
              <a:rPr lang="zh-CN" altLang="en-US" dirty="0"/>
              <a:t>单元：控制程序的</a:t>
            </a:r>
            <a:r>
              <a:rPr lang="zh-CN" altLang="en-US" dirty="0" smtClean="0"/>
              <a:t>执行</a:t>
            </a:r>
            <a:r>
              <a:rPr lang="zh-CN" altLang="en-US" dirty="0"/>
              <a:t>流程</a:t>
            </a:r>
            <a:r>
              <a:rPr lang="zh-CN" altLang="en-US" dirty="0" smtClean="0"/>
              <a:t>和</a:t>
            </a:r>
            <a:endParaRPr lang="en-US" altLang="zh-CN" dirty="0" smtClean="0"/>
          </a:p>
          <a:p>
            <a:pPr marL="457200" lvl="1" indent="0" eaLnBrk="1" hangingPunct="1">
              <a:lnSpc>
                <a:spcPct val="120000"/>
              </a:lnSpc>
              <a:buNone/>
              <a:defRPr/>
            </a:pPr>
            <a:r>
              <a:rPr lang="zh-CN" altLang="en-US" dirty="0" smtClean="0"/>
              <a:t>     根据</a:t>
            </a:r>
            <a:r>
              <a:rPr lang="zh-CN" altLang="en-US" dirty="0"/>
              <a:t>指令向其它单元发出控制信号</a:t>
            </a:r>
          </a:p>
          <a:p>
            <a:pPr lvl="1" eaLnBrk="1" hangingPunct="1">
              <a:defRPr/>
            </a:pPr>
            <a:r>
              <a:rPr lang="zh-CN" altLang="en-US" dirty="0">
                <a:solidFill>
                  <a:srgbClr val="FFC000"/>
                </a:solidFill>
              </a:rPr>
              <a:t>输入</a:t>
            </a:r>
            <a:r>
              <a:rPr lang="zh-CN" altLang="en-US" dirty="0"/>
              <a:t>单元：从外界获得数据</a:t>
            </a:r>
          </a:p>
          <a:p>
            <a:pPr lvl="1" eaLnBrk="1" hangingPunct="1">
              <a:defRPr/>
            </a:pPr>
            <a:r>
              <a:rPr lang="zh-CN" altLang="en-US" dirty="0">
                <a:solidFill>
                  <a:srgbClr val="FFC000"/>
                </a:solidFill>
              </a:rPr>
              <a:t>输出</a:t>
            </a:r>
            <a:r>
              <a:rPr lang="zh-CN" altLang="en-US" dirty="0"/>
              <a:t>单元：向外界输出</a:t>
            </a:r>
            <a:r>
              <a:rPr lang="zh-CN" altLang="en-US" dirty="0" smtClean="0"/>
              <a:t>结果</a:t>
            </a:r>
            <a:endParaRPr lang="en-US" altLang="zh-CN" dirty="0" smtClean="0"/>
          </a:p>
          <a:p>
            <a:pPr eaLnBrk="1" hangingPunct="1">
              <a:defRPr/>
            </a:pPr>
            <a:r>
              <a:rPr lang="zh-CN" altLang="en-US" dirty="0"/>
              <a:t>冯</a:t>
            </a:r>
            <a:r>
              <a:rPr lang="en-US" altLang="zh-CN" dirty="0"/>
              <a:t>•</a:t>
            </a:r>
            <a:r>
              <a:rPr lang="zh-CN" altLang="en-US" dirty="0"/>
              <a:t>诺依曼计算机又称为</a:t>
            </a:r>
            <a:r>
              <a:rPr lang="zh-CN" altLang="en-US" dirty="0">
                <a:solidFill>
                  <a:srgbClr val="FFC000"/>
                </a:solidFill>
              </a:rPr>
              <a:t>存储程序式</a:t>
            </a:r>
            <a:r>
              <a:rPr lang="zh-CN" altLang="en-US" dirty="0"/>
              <a:t>计算机</a:t>
            </a:r>
            <a:r>
              <a:rPr lang="zh-CN" altLang="en-US" dirty="0" smtClean="0"/>
              <a:t>。</a:t>
            </a:r>
            <a:endParaRPr lang="en-US" altLang="zh-CN" dirty="0" smtClean="0"/>
          </a:p>
          <a:p>
            <a:pPr lvl="1" eaLnBrk="1" hangingPunct="1">
              <a:lnSpc>
                <a:spcPct val="120000"/>
              </a:lnSpc>
              <a:defRPr/>
            </a:pPr>
            <a:r>
              <a:rPr lang="zh-CN" altLang="en-US" dirty="0"/>
              <a:t>之前的</a:t>
            </a:r>
            <a:r>
              <a:rPr lang="zh-CN" altLang="en-US" dirty="0" smtClean="0"/>
              <a:t>计算机</a:t>
            </a:r>
            <a:r>
              <a:rPr lang="zh-CN" altLang="en-US" dirty="0"/>
              <a:t>，</a:t>
            </a:r>
            <a:r>
              <a:rPr lang="zh-CN" altLang="en-US" dirty="0" smtClean="0"/>
              <a:t>存储单元</a:t>
            </a:r>
            <a:r>
              <a:rPr lang="zh-CN" altLang="en-US" dirty="0"/>
              <a:t>中只存储数据，不存储程序，程序是以外插的形式接入</a:t>
            </a:r>
            <a:r>
              <a:rPr lang="zh-CN" altLang="en-US" dirty="0" smtClean="0"/>
              <a:t>计算机。</a:t>
            </a:r>
            <a:endParaRPr lang="en-US" altLang="zh-CN" dirty="0" smtClean="0"/>
          </a:p>
        </p:txBody>
      </p:sp>
      <p:pic>
        <p:nvPicPr>
          <p:cNvPr id="6148" name="Picture 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986401" y="3560738"/>
            <a:ext cx="3095625" cy="166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79388" y="188913"/>
            <a:ext cx="8785225" cy="6480175"/>
          </a:xfrm>
        </p:spPr>
        <p:txBody>
          <a:bodyPr/>
          <a:lstStyle/>
          <a:p>
            <a:pPr eaLnBrk="1" hangingPunct="1">
              <a:lnSpc>
                <a:spcPct val="80000"/>
              </a:lnSpc>
              <a:buFont typeface="Wingdings" pitchFamily="2" charset="2"/>
              <a:buNone/>
              <a:defRPr/>
            </a:pPr>
            <a:r>
              <a:rPr lang="en-US" altLang="ja-JP" sz="2400" dirty="0" smtClean="0"/>
              <a:t>//This is a </a:t>
            </a:r>
            <a:r>
              <a:rPr lang="en-US" altLang="zh-CN" sz="2400" dirty="0" smtClean="0"/>
              <a:t>simple </a:t>
            </a:r>
            <a:r>
              <a:rPr lang="en-US" altLang="ja-JP" sz="2400" dirty="0" smtClean="0"/>
              <a:t>C++ program</a:t>
            </a:r>
            <a:endParaRPr lang="en-US" altLang="zh-CN" sz="2400" dirty="0" smtClean="0"/>
          </a:p>
          <a:p>
            <a:pPr eaLnBrk="1" hangingPunct="1">
              <a:lnSpc>
                <a:spcPct val="8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 </a:t>
            </a:r>
            <a:r>
              <a:rPr lang="en-US" altLang="zh-CN" sz="2000" dirty="0" smtClean="0"/>
              <a:t>//</a:t>
            </a:r>
            <a:r>
              <a:rPr lang="zh-CN" altLang="en-US" sz="2000" dirty="0" smtClean="0"/>
              <a:t>对使用的</a:t>
            </a:r>
            <a:r>
              <a:rPr lang="en-US" altLang="zh-CN" sz="2000" dirty="0" smtClean="0"/>
              <a:t>C++</a:t>
            </a:r>
            <a:r>
              <a:rPr lang="zh-CN" altLang="en-US" sz="2000" dirty="0" smtClean="0"/>
              <a:t>标准库中的程序实体进行声明</a:t>
            </a:r>
          </a:p>
          <a:p>
            <a:pPr eaLnBrk="1" hangingPunct="1">
              <a:lnSpc>
                <a:spcPct val="8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 //</a:t>
            </a:r>
            <a:r>
              <a:rPr lang="zh-CN" altLang="en-US" sz="2400" dirty="0" smtClean="0"/>
              <a:t>指定使用标准库的名空间</a:t>
            </a:r>
            <a:r>
              <a:rPr lang="en-US" altLang="zh-CN" sz="2400" dirty="0" err="1" smtClean="0"/>
              <a:t>std</a:t>
            </a:r>
            <a:r>
              <a:rPr lang="zh-CN" altLang="en-US" sz="2400" dirty="0" smtClean="0"/>
              <a:t>。</a:t>
            </a:r>
          </a:p>
          <a:p>
            <a:pPr eaLnBrk="1" hangingPunct="1">
              <a:lnSpc>
                <a:spcPct val="80000"/>
              </a:lnSpc>
              <a:buFont typeface="Wingdings" pitchFamily="2" charset="2"/>
              <a:buNone/>
              <a:defRPr/>
            </a:pPr>
            <a:r>
              <a:rPr lang="en-US" altLang="zh-CN" sz="2400" dirty="0" err="1" smtClean="0"/>
              <a:t>int</a:t>
            </a:r>
            <a:r>
              <a:rPr lang="en-US" altLang="zh-CN" sz="2400" dirty="0" smtClean="0"/>
              <a:t> main() //</a:t>
            </a:r>
            <a:r>
              <a:rPr lang="zh-CN" altLang="en-US" sz="2400" dirty="0" smtClean="0"/>
              <a:t>主函数</a:t>
            </a:r>
          </a:p>
          <a:p>
            <a:pPr eaLnBrk="1" hangingPunct="1">
              <a:lnSpc>
                <a:spcPct val="80000"/>
              </a:lnSpc>
              <a:buFont typeface="Wingdings" pitchFamily="2" charset="2"/>
              <a:buNone/>
              <a:defRPr/>
            </a:pPr>
            <a:r>
              <a:rPr lang="en-US" altLang="zh-CN" sz="2400" dirty="0" smtClean="0"/>
              <a:t>{	double r; </a:t>
            </a:r>
            <a:endParaRPr lang="en-US" altLang="zh-CN" sz="2000" dirty="0" smtClean="0"/>
          </a:p>
          <a:p>
            <a:pPr eaLnBrk="1" hangingPunct="1">
              <a:lnSpc>
                <a:spcPct val="8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zh-CN" altLang="en-US" sz="2400" dirty="0" smtClean="0"/>
              <a:t>请输入圆的半径</a:t>
            </a:r>
            <a:r>
              <a:rPr lang="en-US" altLang="zh-CN" sz="2400" dirty="0" smtClean="0"/>
              <a:t>:";</a:t>
            </a:r>
            <a:endParaRPr lang="zh-CN" altLang="en-US" sz="2000" dirty="0" smtClean="0"/>
          </a:p>
          <a:p>
            <a:pPr eaLnBrk="1" hangingPunct="1">
              <a:lnSpc>
                <a:spcPct val="80000"/>
              </a:lnSpc>
              <a:buFont typeface="Wingdings" pitchFamily="2" charset="2"/>
              <a:buNone/>
              <a:defRPr/>
            </a:pPr>
            <a:r>
              <a:rPr lang="zh-CN" altLang="en-US" sz="2400" dirty="0" smtClean="0"/>
              <a:t>	</a:t>
            </a:r>
            <a:r>
              <a:rPr lang="en-US" altLang="zh-CN" sz="2400" dirty="0" err="1" smtClean="0"/>
              <a:t>cin</a:t>
            </a:r>
            <a:r>
              <a:rPr lang="en-US" altLang="zh-CN" sz="2400" dirty="0" smtClean="0"/>
              <a:t> &gt;&gt; r; </a:t>
            </a:r>
            <a:endParaRPr lang="en-US" altLang="zh-CN" sz="2000" dirty="0" smtClean="0"/>
          </a:p>
          <a:p>
            <a:pPr eaLnBrk="1" hangingPunct="1">
              <a:lnSpc>
                <a:spcPct val="80000"/>
              </a:lnSpc>
              <a:buNone/>
              <a:defRPr/>
            </a:pPr>
            <a:r>
              <a:rPr lang="en-US" altLang="zh-CN" sz="2400" dirty="0" smtClean="0"/>
              <a:t>	double </a:t>
            </a:r>
            <a:r>
              <a:rPr lang="en-US" altLang="zh-CN" sz="2400" dirty="0"/>
              <a:t>area, circumference; </a:t>
            </a:r>
            <a:endParaRPr lang="zh-CN" altLang="en-US" sz="2000" dirty="0" smtClean="0"/>
          </a:p>
          <a:p>
            <a:pPr eaLnBrk="1" hangingPunct="1">
              <a:lnSpc>
                <a:spcPct val="80000"/>
              </a:lnSpc>
              <a:buNone/>
              <a:defRPr/>
            </a:pPr>
            <a:r>
              <a:rPr lang="zh-CN" altLang="en-US" sz="2400" dirty="0" smtClean="0"/>
              <a:t>   </a:t>
            </a:r>
            <a:r>
              <a:rPr lang="en-US" altLang="zh-CN" sz="2400" dirty="0" smtClean="0"/>
              <a:t>area = r * r * 3.14; </a:t>
            </a:r>
          </a:p>
          <a:p>
            <a:pPr eaLnBrk="1" hangingPunct="1">
              <a:lnSpc>
                <a:spcPct val="80000"/>
              </a:lnSpc>
              <a:buNone/>
              <a:defRPr/>
            </a:pPr>
            <a:r>
              <a:rPr lang="en-US" altLang="zh-CN" sz="2400" dirty="0"/>
              <a:t>   </a:t>
            </a:r>
            <a:r>
              <a:rPr lang="en-US" altLang="zh-CN" sz="2400" dirty="0" smtClean="0"/>
              <a:t>circumference </a:t>
            </a:r>
            <a:r>
              <a:rPr lang="en-US" altLang="zh-CN" sz="2400" dirty="0"/>
              <a:t>= 2 * r * 3.14;</a:t>
            </a:r>
            <a:endParaRPr lang="zh-CN" altLang="en-US" sz="2400" dirty="0"/>
          </a:p>
          <a:p>
            <a:pPr eaLnBrk="1" hangingPunct="1">
              <a:lnSpc>
                <a:spcPct val="8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面积等于</a:t>
            </a:r>
            <a:r>
              <a:rPr lang="en-US" altLang="zh-CN" sz="2400" dirty="0" smtClean="0"/>
              <a:t>" &lt;&lt; area &lt;&lt; </a:t>
            </a:r>
            <a:r>
              <a:rPr lang="en-US" altLang="zh-CN" sz="2400" dirty="0" err="1" smtClean="0"/>
              <a:t>endl</a:t>
            </a:r>
            <a:r>
              <a:rPr lang="en-US" altLang="zh-CN" sz="2400" dirty="0" smtClean="0"/>
              <a:t>; </a:t>
            </a:r>
          </a:p>
          <a:p>
            <a:pPr eaLnBrk="1" hangingPunct="1">
              <a:lnSpc>
                <a:spcPct val="80000"/>
              </a:lnSpc>
              <a:buNone/>
              <a:defRPr/>
            </a:pPr>
            <a:r>
              <a:rPr lang="en-US" altLang="zh-CN" sz="1800" dirty="0"/>
              <a:t>	</a:t>
            </a:r>
            <a:r>
              <a:rPr lang="en-US" altLang="zh-CN" sz="2400" dirty="0" err="1"/>
              <a:t>cout</a:t>
            </a:r>
            <a:r>
              <a:rPr lang="en-US" altLang="zh-CN" sz="2400" dirty="0"/>
              <a:t> &lt;&lt; </a:t>
            </a:r>
            <a:r>
              <a:rPr lang="en-US" altLang="zh-CN" sz="2400" dirty="0" smtClean="0"/>
              <a:t>"</a:t>
            </a:r>
            <a:r>
              <a:rPr lang="zh-CN" altLang="en-US" sz="2400" dirty="0" smtClean="0"/>
              <a:t>周长等于</a:t>
            </a:r>
            <a:r>
              <a:rPr lang="en-US" altLang="zh-CN" sz="2400" dirty="0" smtClean="0"/>
              <a:t>" </a:t>
            </a:r>
            <a:r>
              <a:rPr lang="en-US" altLang="zh-CN" sz="2400" dirty="0"/>
              <a:t>&lt;&lt; circumference</a:t>
            </a:r>
            <a:r>
              <a:rPr lang="en-US" altLang="zh-CN" sz="2400" dirty="0" smtClean="0"/>
              <a:t> </a:t>
            </a:r>
            <a:r>
              <a:rPr lang="en-US" altLang="zh-CN" sz="2400" dirty="0"/>
              <a:t>&lt;&lt; </a:t>
            </a:r>
            <a:r>
              <a:rPr lang="en-US" altLang="zh-CN" sz="2400" dirty="0" err="1"/>
              <a:t>endl</a:t>
            </a:r>
            <a:r>
              <a:rPr lang="en-US" altLang="zh-CN" sz="2400" dirty="0"/>
              <a:t>; </a:t>
            </a:r>
          </a:p>
          <a:p>
            <a:pPr eaLnBrk="1" hangingPunct="1">
              <a:lnSpc>
                <a:spcPct val="80000"/>
              </a:lnSpc>
              <a:buFont typeface="Wingdings" pitchFamily="2" charset="2"/>
              <a:buNone/>
              <a:defRPr/>
            </a:pPr>
            <a:r>
              <a:rPr lang="en-US" altLang="zh-CN" sz="2400" dirty="0" smtClean="0"/>
              <a:t>	return 0;</a:t>
            </a:r>
            <a:endParaRPr lang="zh-CN" altLang="en-US" sz="2000" dirty="0" smtClean="0"/>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endParaRPr lang="en-US" altLang="zh-CN" sz="2400" dirty="0" smtClean="0"/>
          </a:p>
        </p:txBody>
      </p:sp>
    </p:spTree>
    <p:extLst>
      <p:ext uri="{BB962C8B-B14F-4D97-AF65-F5344CB8AC3E}">
        <p14:creationId xmlns:p14="http://schemas.microsoft.com/office/powerpoint/2010/main" val="418103667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eaLnBrk="1" hangingPunct="1">
              <a:defRPr/>
            </a:pPr>
            <a:endParaRPr lang="zh-CN" altLang="zh-CN" smtClean="0"/>
          </a:p>
        </p:txBody>
      </p:sp>
      <p:sp>
        <p:nvSpPr>
          <p:cNvPr id="188419" name="Rectangle 3"/>
          <p:cNvSpPr>
            <a:spLocks noGrp="1" noChangeArrowheads="1"/>
          </p:cNvSpPr>
          <p:nvPr>
            <p:ph type="body" idx="1"/>
          </p:nvPr>
        </p:nvSpPr>
        <p:spPr/>
        <p:txBody>
          <a:bodyPr/>
          <a:lstStyle/>
          <a:p>
            <a:pPr eaLnBrk="1" hangingPunct="1">
              <a:defRPr/>
            </a:pPr>
            <a:r>
              <a:rPr lang="zh-CN" altLang="en-US" dirty="0" smtClean="0">
                <a:solidFill>
                  <a:schemeClr val="folHlink"/>
                </a:solidFill>
              </a:rPr>
              <a:t>物理上</a:t>
            </a:r>
            <a:r>
              <a:rPr lang="zh-CN" altLang="en-US" dirty="0" smtClean="0"/>
              <a:t>，一个</a:t>
            </a:r>
            <a:r>
              <a:rPr lang="en-US" altLang="zh-CN" dirty="0" smtClean="0"/>
              <a:t>C/C++</a:t>
            </a:r>
            <a:r>
              <a:rPr lang="zh-CN" altLang="en-US" dirty="0" smtClean="0"/>
              <a:t>程序</a:t>
            </a:r>
          </a:p>
          <a:p>
            <a:pPr lvl="1" eaLnBrk="1" hangingPunct="1">
              <a:defRPr/>
            </a:pPr>
            <a:r>
              <a:rPr lang="zh-CN" altLang="en-US" dirty="0" smtClean="0"/>
              <a:t>可以放在一个或多个文件（称为</a:t>
            </a:r>
            <a:r>
              <a:rPr lang="zh-CN" altLang="en-US" dirty="0" smtClean="0">
                <a:solidFill>
                  <a:srgbClr val="FFC000"/>
                </a:solidFill>
              </a:rPr>
              <a:t>源文件</a:t>
            </a:r>
            <a:r>
              <a:rPr lang="zh-CN" altLang="en-US" dirty="0" smtClean="0"/>
              <a:t>，或</a:t>
            </a:r>
            <a:r>
              <a:rPr lang="zh-CN" altLang="en-US" dirty="0" smtClean="0">
                <a:solidFill>
                  <a:srgbClr val="FFC000"/>
                </a:solidFill>
              </a:rPr>
              <a:t>模块</a:t>
            </a:r>
            <a:r>
              <a:rPr lang="zh-CN" altLang="en-US" dirty="0" smtClean="0"/>
              <a:t>）中，文件名为“</a:t>
            </a:r>
            <a:r>
              <a:rPr lang="en-US" altLang="zh-CN" dirty="0" smtClean="0"/>
              <a:t>*.c</a:t>
            </a:r>
            <a:r>
              <a:rPr lang="zh-CN" altLang="en-US" dirty="0" smtClean="0"/>
              <a:t>”或“*</a:t>
            </a:r>
            <a:r>
              <a:rPr lang="en-US" altLang="zh-CN" dirty="0" smtClean="0"/>
              <a:t>.</a:t>
            </a:r>
            <a:r>
              <a:rPr lang="en-US" altLang="zh-CN" dirty="0" err="1" smtClean="0"/>
              <a:t>cpp</a:t>
            </a:r>
            <a:r>
              <a:rPr lang="zh-CN" altLang="en-US" dirty="0" smtClean="0"/>
              <a:t>”</a:t>
            </a:r>
          </a:p>
          <a:p>
            <a:pPr lvl="1" eaLnBrk="1" hangingPunct="1">
              <a:defRPr/>
            </a:pPr>
            <a:r>
              <a:rPr lang="zh-CN" altLang="en-US" dirty="0" smtClean="0"/>
              <a:t>每个源文件包含一些程序实体的定义，其中有且仅有一个文件中包含一个全局函数</a:t>
            </a:r>
            <a:r>
              <a:rPr lang="en-US" altLang="zh-CN" dirty="0" smtClean="0"/>
              <a:t>main</a:t>
            </a:r>
            <a:r>
              <a:rPr lang="zh-CN" altLang="en-US" dirty="0" smtClean="0"/>
              <a: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684213" y="44450"/>
            <a:ext cx="7772400" cy="966788"/>
          </a:xfrm>
        </p:spPr>
        <p:txBody>
          <a:bodyPr/>
          <a:lstStyle/>
          <a:p>
            <a:pPr eaLnBrk="1" hangingPunct="1">
              <a:defRPr/>
            </a:pPr>
            <a:r>
              <a:rPr lang="en-US" altLang="zh-CN" dirty="0" smtClean="0"/>
              <a:t>C/C++</a:t>
            </a:r>
            <a:r>
              <a:rPr lang="zh-CN" altLang="en-US" dirty="0" smtClean="0"/>
              <a:t>程序的运行步骤 </a:t>
            </a:r>
          </a:p>
        </p:txBody>
      </p:sp>
      <p:sp>
        <p:nvSpPr>
          <p:cNvPr id="217091" name="Rectangle 3"/>
          <p:cNvSpPr>
            <a:spLocks noGrp="1" noChangeArrowheads="1"/>
          </p:cNvSpPr>
          <p:nvPr>
            <p:ph type="body" idx="1"/>
          </p:nvPr>
        </p:nvSpPr>
        <p:spPr>
          <a:xfrm>
            <a:off x="107950" y="1340768"/>
            <a:ext cx="8856663" cy="5299075"/>
          </a:xfrm>
        </p:spPr>
        <p:txBody>
          <a:bodyPr>
            <a:normAutofit fontScale="92500"/>
          </a:bodyPr>
          <a:lstStyle/>
          <a:p>
            <a:pPr eaLnBrk="1" hangingPunct="1">
              <a:defRPr/>
            </a:pPr>
            <a:r>
              <a:rPr lang="zh-CN" altLang="en-US" sz="2800" dirty="0" smtClean="0"/>
              <a:t>编辑 </a:t>
            </a:r>
          </a:p>
          <a:p>
            <a:pPr lvl="1" eaLnBrk="1" hangingPunct="1">
              <a:defRPr/>
            </a:pPr>
            <a:r>
              <a:rPr lang="zh-CN" altLang="en-US" sz="2400" dirty="0" smtClean="0"/>
              <a:t>利用某个编辑程序（如：</a:t>
            </a:r>
            <a:r>
              <a:rPr lang="en-US" altLang="zh-CN" sz="2400" dirty="0" smtClean="0"/>
              <a:t>Windows</a:t>
            </a:r>
            <a:r>
              <a:rPr lang="zh-CN" altLang="en-US" sz="2400" dirty="0" smtClean="0"/>
              <a:t>平台上的写字板、记事本、</a:t>
            </a:r>
            <a:r>
              <a:rPr lang="en-US" altLang="zh-CN" sz="2400" dirty="0" smtClean="0"/>
              <a:t>Word</a:t>
            </a:r>
            <a:r>
              <a:rPr lang="zh-CN" altLang="en-US" sz="2400" dirty="0" smtClean="0"/>
              <a:t>等）把</a:t>
            </a:r>
            <a:r>
              <a:rPr lang="en-US" altLang="zh-CN" sz="2400" dirty="0" smtClean="0"/>
              <a:t>C/C++</a:t>
            </a:r>
            <a:r>
              <a:rPr lang="zh-CN" altLang="en-US" sz="2400" dirty="0" smtClean="0"/>
              <a:t>程序（称为</a:t>
            </a:r>
            <a:r>
              <a:rPr lang="zh-CN" altLang="en-US" sz="2400" dirty="0" smtClean="0">
                <a:solidFill>
                  <a:srgbClr val="FFC000"/>
                </a:solidFill>
              </a:rPr>
              <a:t>源程序</a:t>
            </a:r>
            <a:r>
              <a:rPr lang="zh-CN" altLang="en-US" sz="2400" dirty="0" smtClean="0"/>
              <a:t>）输入到计算机中，并作为文本文件（称为</a:t>
            </a:r>
            <a:r>
              <a:rPr lang="zh-CN" altLang="en-US" sz="2400" dirty="0" smtClean="0">
                <a:solidFill>
                  <a:srgbClr val="FFC000"/>
                </a:solidFill>
              </a:rPr>
              <a:t>源文件</a:t>
            </a:r>
            <a:r>
              <a:rPr lang="zh-CN" altLang="en-US" sz="2400" dirty="0" smtClean="0"/>
              <a:t>）保存到外存（如硬盘等）中。</a:t>
            </a:r>
          </a:p>
          <a:p>
            <a:pPr lvl="1" eaLnBrk="1" hangingPunct="1">
              <a:defRPr/>
            </a:pPr>
            <a:r>
              <a:rPr lang="en-US" altLang="zh-CN" sz="2400" dirty="0" smtClean="0"/>
              <a:t>C/C++</a:t>
            </a:r>
            <a:r>
              <a:rPr lang="zh-CN" altLang="en-US" sz="2400" dirty="0" smtClean="0"/>
              <a:t>源文件的文件名通常为：</a:t>
            </a:r>
            <a:r>
              <a:rPr lang="zh-CN" altLang="en-US" sz="2400" dirty="0">
                <a:solidFill>
                  <a:srgbClr val="FFC000"/>
                </a:solidFill>
              </a:rPr>
              <a:t> *</a:t>
            </a:r>
            <a:r>
              <a:rPr lang="en-US" altLang="zh-CN" sz="2400" dirty="0">
                <a:solidFill>
                  <a:srgbClr val="FFC000"/>
                </a:solidFill>
              </a:rPr>
              <a:t>.</a:t>
            </a:r>
            <a:r>
              <a:rPr lang="en-US" altLang="zh-CN" sz="2400" dirty="0" smtClean="0">
                <a:solidFill>
                  <a:srgbClr val="FFC000"/>
                </a:solidFill>
              </a:rPr>
              <a:t>c</a:t>
            </a:r>
            <a:r>
              <a:rPr lang="zh-CN" altLang="en-US" sz="2400" dirty="0" smtClean="0"/>
              <a:t>（</a:t>
            </a:r>
            <a:r>
              <a:rPr lang="en-US" altLang="zh-CN" sz="2400" dirty="0" smtClean="0"/>
              <a:t>C</a:t>
            </a:r>
            <a:r>
              <a:rPr lang="zh-CN" altLang="en-US" sz="2400" dirty="0" smtClean="0"/>
              <a:t>）、</a:t>
            </a:r>
            <a:r>
              <a:rPr lang="zh-CN" altLang="en-US" sz="2400" dirty="0" smtClean="0">
                <a:solidFill>
                  <a:srgbClr val="FFC000"/>
                </a:solidFill>
              </a:rPr>
              <a:t>*</a:t>
            </a:r>
            <a:r>
              <a:rPr lang="en-US" altLang="zh-CN" sz="2400" dirty="0" smtClean="0">
                <a:solidFill>
                  <a:srgbClr val="FFC000"/>
                </a:solidFill>
              </a:rPr>
              <a:t>.</a:t>
            </a:r>
            <a:r>
              <a:rPr lang="en-US" altLang="zh-CN" sz="2400" dirty="0" err="1" smtClean="0">
                <a:solidFill>
                  <a:srgbClr val="FFC000"/>
                </a:solidFill>
              </a:rPr>
              <a:t>cpp</a:t>
            </a:r>
            <a:r>
              <a:rPr lang="zh-CN" altLang="en-US" sz="2400" dirty="0" smtClean="0"/>
              <a:t>（</a:t>
            </a:r>
            <a:r>
              <a:rPr lang="en-US" altLang="zh-CN" sz="2400" dirty="0" smtClean="0"/>
              <a:t>C++</a:t>
            </a:r>
            <a:r>
              <a:rPr lang="zh-CN" altLang="en-US" sz="2400" dirty="0" smtClean="0"/>
              <a:t>）和</a:t>
            </a:r>
            <a:r>
              <a:rPr lang="zh-CN" altLang="en-US" sz="2400" dirty="0" smtClean="0">
                <a:solidFill>
                  <a:srgbClr val="FFC000"/>
                </a:solidFill>
              </a:rPr>
              <a:t>*</a:t>
            </a:r>
            <a:r>
              <a:rPr lang="en-US" altLang="zh-CN" sz="2400" dirty="0" smtClean="0">
                <a:solidFill>
                  <a:srgbClr val="FFC000"/>
                </a:solidFill>
              </a:rPr>
              <a:t>.h</a:t>
            </a:r>
            <a:r>
              <a:rPr lang="zh-CN" altLang="en-US" sz="2400" dirty="0" smtClean="0"/>
              <a:t>。</a:t>
            </a:r>
          </a:p>
          <a:p>
            <a:pPr eaLnBrk="1" hangingPunct="1">
              <a:defRPr/>
            </a:pPr>
            <a:r>
              <a:rPr lang="zh-CN" altLang="en-US" sz="2800" dirty="0" smtClean="0"/>
              <a:t>编译 </a:t>
            </a:r>
          </a:p>
          <a:p>
            <a:pPr lvl="1" eaLnBrk="1" hangingPunct="1">
              <a:defRPr/>
            </a:pPr>
            <a:r>
              <a:rPr lang="zh-CN" altLang="en-US" sz="2400" dirty="0" smtClean="0"/>
              <a:t>利用某个</a:t>
            </a:r>
            <a:r>
              <a:rPr lang="en-US" altLang="zh-CN" sz="2400" dirty="0" smtClean="0"/>
              <a:t>C/C++</a:t>
            </a:r>
            <a:r>
              <a:rPr lang="zh-CN" altLang="en-US" sz="2400" dirty="0" smtClean="0"/>
              <a:t>编译程序对保存在外存中的</a:t>
            </a:r>
            <a:r>
              <a:rPr lang="en-US" altLang="zh-CN" sz="2400" dirty="0" smtClean="0"/>
              <a:t>C/C++</a:t>
            </a:r>
            <a:r>
              <a:rPr lang="zh-CN" altLang="en-US" sz="2400" dirty="0" smtClean="0"/>
              <a:t>源程序进行编译，编译结果作为</a:t>
            </a:r>
            <a:r>
              <a:rPr lang="zh-CN" altLang="en-US" sz="2400" dirty="0" smtClean="0">
                <a:solidFill>
                  <a:srgbClr val="FFC000"/>
                </a:solidFill>
              </a:rPr>
              <a:t>目标文件</a:t>
            </a:r>
            <a:r>
              <a:rPr lang="zh-CN" altLang="en-US" sz="2400" dirty="0" smtClean="0"/>
              <a:t>保存到外存。</a:t>
            </a:r>
          </a:p>
          <a:p>
            <a:pPr lvl="1" eaLnBrk="1" hangingPunct="1">
              <a:defRPr/>
            </a:pPr>
            <a:r>
              <a:rPr lang="zh-CN" altLang="en-US" sz="2400" dirty="0" smtClean="0"/>
              <a:t>目标文件的文件名通常为：</a:t>
            </a:r>
            <a:r>
              <a:rPr lang="zh-CN" altLang="en-US" sz="2400" dirty="0" smtClean="0">
                <a:solidFill>
                  <a:srgbClr val="FFC000"/>
                </a:solidFill>
              </a:rPr>
              <a:t>*</a:t>
            </a:r>
            <a:r>
              <a:rPr lang="en-US" altLang="zh-CN" sz="2400" dirty="0" smtClean="0">
                <a:solidFill>
                  <a:srgbClr val="FFC000"/>
                </a:solidFill>
              </a:rPr>
              <a:t>.</a:t>
            </a:r>
            <a:r>
              <a:rPr lang="en-US" altLang="zh-CN" sz="2400" dirty="0" err="1" smtClean="0">
                <a:solidFill>
                  <a:srgbClr val="FFC000"/>
                </a:solidFill>
              </a:rPr>
              <a:t>obj</a:t>
            </a:r>
            <a:r>
              <a:rPr lang="zh-CN" altLang="en-US" sz="2400" dirty="0" smtClean="0"/>
              <a:t>。</a:t>
            </a:r>
          </a:p>
          <a:p>
            <a:pPr lvl="1" eaLnBrk="1" hangingPunct="1">
              <a:defRPr/>
            </a:pPr>
            <a:r>
              <a:rPr lang="zh-CN" altLang="en-US" sz="2400" dirty="0" smtClean="0"/>
              <a:t>如果一个</a:t>
            </a:r>
            <a:r>
              <a:rPr lang="en-US" altLang="zh-CN" sz="2400" dirty="0" smtClean="0"/>
              <a:t>C/C++</a:t>
            </a:r>
            <a:r>
              <a:rPr lang="zh-CN" altLang="en-US" sz="2400" dirty="0" smtClean="0"/>
              <a:t>程序由多个源文件构成，则每个源文件可以单独编译。 </a:t>
            </a:r>
          </a:p>
          <a:p>
            <a:pPr lvl="1" eaLnBrk="1" hangingPunct="1">
              <a:defRPr/>
            </a:pPr>
            <a:r>
              <a:rPr lang="zh-CN" altLang="en-US" sz="2400" dirty="0" smtClean="0">
                <a:solidFill>
                  <a:srgbClr val="FFC000"/>
                </a:solidFill>
              </a:rPr>
              <a:t>编译预处理程序</a:t>
            </a:r>
            <a:r>
              <a:rPr lang="zh-CN" altLang="en-US" sz="2400" dirty="0" smtClean="0"/>
              <a:t>：执行编译预处理命令。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body" idx="1"/>
          </p:nvPr>
        </p:nvSpPr>
        <p:spPr>
          <a:xfrm>
            <a:off x="179388" y="404813"/>
            <a:ext cx="8820150" cy="5256212"/>
          </a:xfrm>
        </p:spPr>
        <p:txBody>
          <a:bodyPr/>
          <a:lstStyle/>
          <a:p>
            <a:pPr eaLnBrk="1" hangingPunct="1">
              <a:defRPr/>
            </a:pPr>
            <a:r>
              <a:rPr lang="zh-CN" altLang="en-US" sz="2800" dirty="0" smtClean="0"/>
              <a:t>联接</a:t>
            </a:r>
          </a:p>
          <a:p>
            <a:pPr lvl="1" eaLnBrk="1" hangingPunct="1">
              <a:defRPr/>
            </a:pPr>
            <a:r>
              <a:rPr lang="zh-CN" altLang="en-US" sz="2400" dirty="0" smtClean="0"/>
              <a:t>通过一个联接程序把程序的所有目标文件以及程序中用到的一些系统功能所在的目标文件（通常称为</a:t>
            </a:r>
            <a:r>
              <a:rPr lang="zh-CN" altLang="en-US" sz="2400" dirty="0" smtClean="0">
                <a:solidFill>
                  <a:srgbClr val="FFC000"/>
                </a:solidFill>
              </a:rPr>
              <a:t>库文件</a:t>
            </a:r>
            <a:r>
              <a:rPr lang="zh-CN" altLang="en-US" sz="2400" dirty="0" smtClean="0"/>
              <a:t>）联接起来，得到一个</a:t>
            </a:r>
            <a:r>
              <a:rPr lang="zh-CN" altLang="en-US" sz="2400" dirty="0" smtClean="0">
                <a:solidFill>
                  <a:srgbClr val="FFC000"/>
                </a:solidFill>
              </a:rPr>
              <a:t>可执行程序</a:t>
            </a:r>
            <a:r>
              <a:rPr lang="zh-CN" altLang="en-US" sz="2400" dirty="0" smtClean="0"/>
              <a:t>并保存到外存的一个</a:t>
            </a:r>
            <a:r>
              <a:rPr lang="zh-CN" altLang="en-US" sz="2400" dirty="0" smtClean="0">
                <a:solidFill>
                  <a:srgbClr val="FFC000"/>
                </a:solidFill>
              </a:rPr>
              <a:t>可执行文件</a:t>
            </a:r>
            <a:r>
              <a:rPr lang="zh-CN" altLang="en-US" sz="2400" dirty="0" smtClean="0"/>
              <a:t>中。</a:t>
            </a:r>
          </a:p>
          <a:p>
            <a:pPr lvl="1" eaLnBrk="1" hangingPunct="1">
              <a:defRPr/>
            </a:pPr>
            <a:r>
              <a:rPr lang="zh-CN" altLang="en-US" sz="2400" dirty="0" smtClean="0"/>
              <a:t>可执行文件的文件名通常为：</a:t>
            </a:r>
            <a:r>
              <a:rPr lang="zh-CN" altLang="en-US" sz="2400" dirty="0" smtClean="0">
                <a:solidFill>
                  <a:srgbClr val="FFC000"/>
                </a:solidFill>
              </a:rPr>
              <a:t>*</a:t>
            </a:r>
            <a:r>
              <a:rPr lang="en-US" altLang="zh-CN" sz="2400" dirty="0" smtClean="0">
                <a:solidFill>
                  <a:srgbClr val="FFC000"/>
                </a:solidFill>
              </a:rPr>
              <a:t>.exe</a:t>
            </a:r>
            <a:r>
              <a:rPr lang="zh-CN" altLang="en-US" sz="2400" dirty="0" smtClean="0"/>
              <a:t>。 </a:t>
            </a:r>
          </a:p>
          <a:p>
            <a:pPr eaLnBrk="1" hangingPunct="1">
              <a:defRPr/>
            </a:pPr>
            <a:r>
              <a:rPr lang="zh-CN" altLang="en-US" sz="2800" dirty="0" smtClean="0"/>
              <a:t>运行</a:t>
            </a:r>
          </a:p>
          <a:p>
            <a:pPr lvl="1" eaLnBrk="1" hangingPunct="1">
              <a:defRPr/>
            </a:pPr>
            <a:r>
              <a:rPr lang="zh-CN" altLang="en-US" sz="2400" dirty="0" smtClean="0"/>
              <a:t>通过操作系统提供的应用程序运行机制，把某个可执行文件装入内存，运行其中的可执行程序。		</a:t>
            </a:r>
          </a:p>
          <a:p>
            <a:pPr eaLnBrk="1" hangingPunct="1">
              <a:defRPr/>
            </a:pPr>
            <a:r>
              <a:rPr lang="zh-CN" altLang="en-US" sz="2800" dirty="0" smtClean="0"/>
              <a:t>在上述的编译、联接和运行过程中都有可能发现程序有错。 整个过程可能会重复多次，直到程序得出正确的运行结果。 </a:t>
            </a:r>
          </a:p>
        </p:txBody>
      </p:sp>
      <p:sp>
        <p:nvSpPr>
          <p:cNvPr id="218115" name="Rectangle 3"/>
          <p:cNvSpPr>
            <a:spLocks noChangeArrowheads="1"/>
          </p:cNvSpPr>
          <p:nvPr/>
        </p:nvSpPr>
        <p:spPr bwMode="auto">
          <a:xfrm>
            <a:off x="179512" y="5589240"/>
            <a:ext cx="8964488" cy="574675"/>
          </a:xfrm>
          <a:prstGeom prst="rect">
            <a:avLst/>
          </a:prstGeom>
          <a:noFill/>
          <a:ln>
            <a:noFill/>
          </a:ln>
          <a:effectLst/>
          <a:extLst/>
        </p:spPr>
        <p:txBody>
          <a:bodyPr/>
          <a:lstStyle/>
          <a:p>
            <a:pPr marL="342900" indent="-342900" algn="l">
              <a:spcBef>
                <a:spcPct val="20000"/>
              </a:spcBef>
              <a:buClr>
                <a:schemeClr val="hlink"/>
              </a:buClr>
              <a:buSzPct val="60000"/>
              <a:buFont typeface="Wingdings" pitchFamily="2" charset="2"/>
              <a:buNone/>
              <a:defRPr/>
            </a:pPr>
            <a:r>
              <a:rPr lang="zh-CN" altLang="en-US" sz="2400" dirty="0">
                <a:effectLst>
                  <a:outerShdw blurRad="38100" dist="38100" dir="2700000" algn="tl">
                    <a:srgbClr val="000000"/>
                  </a:outerShdw>
                </a:effectLst>
                <a:ea typeface="宋体" pitchFamily="2" charset="-122"/>
              </a:rPr>
              <a:t>编辑</a:t>
            </a:r>
            <a:r>
              <a:rPr lang="en-US" altLang="zh-CN" sz="2400" dirty="0" smtClean="0">
                <a:effectLst>
                  <a:outerShdw blurRad="38100" dist="38100" dir="2700000" algn="tl">
                    <a:srgbClr val="000000"/>
                  </a:outerShdw>
                </a:effectLst>
                <a:ea typeface="宋体" pitchFamily="2" charset="-122"/>
              </a:rPr>
              <a:t>(.c,.</a:t>
            </a:r>
            <a:r>
              <a:rPr lang="en-US" altLang="zh-CN" sz="2400" dirty="0" err="1" smtClean="0">
                <a:effectLst>
                  <a:outerShdw blurRad="38100" dist="38100" dir="2700000" algn="tl">
                    <a:srgbClr val="000000"/>
                  </a:outerShdw>
                </a:effectLst>
                <a:ea typeface="宋体" pitchFamily="2" charset="-122"/>
              </a:rPr>
              <a:t>cpp</a:t>
            </a:r>
            <a:r>
              <a:rPr lang="en-US" altLang="zh-CN" sz="2400" dirty="0">
                <a:effectLst>
                  <a:outerShdw blurRad="38100" dist="38100" dir="2700000" algn="tl">
                    <a:srgbClr val="000000"/>
                  </a:outerShdw>
                </a:effectLst>
                <a:ea typeface="宋体" pitchFamily="2" charset="-122"/>
              </a:rPr>
              <a:t>,.h)</a:t>
            </a:r>
            <a:r>
              <a:rPr lang="en-US" altLang="zh-CN" sz="2400" dirty="0">
                <a:effectLst>
                  <a:outerShdw blurRad="38100" dist="38100" dir="2700000" algn="tl">
                    <a:srgbClr val="000000"/>
                  </a:outerShdw>
                </a:effectLst>
                <a:ea typeface="宋体" pitchFamily="2" charset="-122"/>
                <a:sym typeface="Wingdings" pitchFamily="2" charset="2"/>
              </a:rPr>
              <a:t></a:t>
            </a:r>
            <a:r>
              <a:rPr lang="zh-CN" altLang="en-US" sz="2400" dirty="0">
                <a:effectLst>
                  <a:outerShdw blurRad="38100" dist="38100" dir="2700000" algn="tl">
                    <a:srgbClr val="000000"/>
                  </a:outerShdw>
                </a:effectLst>
                <a:ea typeface="宋体" pitchFamily="2" charset="-122"/>
              </a:rPr>
              <a:t>编译</a:t>
            </a:r>
            <a:r>
              <a:rPr lang="en-US" altLang="zh-CN" sz="2400" dirty="0">
                <a:effectLst>
                  <a:outerShdw blurRad="38100" dist="38100" dir="2700000" algn="tl">
                    <a:srgbClr val="000000"/>
                  </a:outerShdw>
                </a:effectLst>
                <a:ea typeface="宋体" pitchFamily="2" charset="-122"/>
              </a:rPr>
              <a:t>(</a:t>
            </a:r>
            <a:r>
              <a:rPr lang="en-US" altLang="zh-CN" sz="2400" dirty="0">
                <a:ea typeface="宋体" pitchFamily="2" charset="-122"/>
              </a:rPr>
              <a:t>.</a:t>
            </a:r>
            <a:r>
              <a:rPr lang="en-US" altLang="zh-CN" sz="2400" dirty="0" err="1">
                <a:ea typeface="宋体" pitchFamily="2" charset="-122"/>
              </a:rPr>
              <a:t>obj</a:t>
            </a:r>
            <a:r>
              <a:rPr lang="en-US" altLang="zh-CN" sz="2400" dirty="0">
                <a:effectLst>
                  <a:outerShdw blurRad="38100" dist="38100" dir="2700000" algn="tl">
                    <a:srgbClr val="000000"/>
                  </a:outerShdw>
                </a:effectLst>
                <a:ea typeface="宋体" pitchFamily="2" charset="-122"/>
              </a:rPr>
              <a:t>)</a:t>
            </a:r>
            <a:r>
              <a:rPr lang="en-US" altLang="zh-CN" sz="2400" dirty="0">
                <a:effectLst>
                  <a:outerShdw blurRad="38100" dist="38100" dir="2700000" algn="tl">
                    <a:srgbClr val="000000"/>
                  </a:outerShdw>
                </a:effectLst>
                <a:ea typeface="宋体" pitchFamily="2" charset="-122"/>
                <a:sym typeface="Wingdings" pitchFamily="2" charset="2"/>
              </a:rPr>
              <a:t></a:t>
            </a:r>
            <a:r>
              <a:rPr lang="zh-CN" altLang="en-US" sz="2400" dirty="0">
                <a:effectLst>
                  <a:outerShdw blurRad="38100" dist="38100" dir="2700000" algn="tl">
                    <a:srgbClr val="000000"/>
                  </a:outerShdw>
                </a:effectLst>
                <a:ea typeface="宋体" pitchFamily="2" charset="-122"/>
              </a:rPr>
              <a:t>联接</a:t>
            </a:r>
            <a:r>
              <a:rPr lang="en-US" altLang="zh-CN" sz="2400" dirty="0">
                <a:effectLst>
                  <a:outerShdw blurRad="38100" dist="38100" dir="2700000" algn="tl">
                    <a:srgbClr val="000000"/>
                  </a:outerShdw>
                </a:effectLst>
                <a:ea typeface="宋体" pitchFamily="2" charset="-122"/>
              </a:rPr>
              <a:t>(.exe)</a:t>
            </a:r>
            <a:r>
              <a:rPr lang="en-US" altLang="zh-CN" sz="2400" dirty="0">
                <a:effectLst>
                  <a:outerShdw blurRad="38100" dist="38100" dir="2700000" algn="tl">
                    <a:srgbClr val="000000"/>
                  </a:outerShdw>
                </a:effectLst>
                <a:ea typeface="宋体" pitchFamily="2" charset="-122"/>
                <a:sym typeface="Wingdings" pitchFamily="2" charset="2"/>
              </a:rPr>
              <a:t></a:t>
            </a:r>
            <a:r>
              <a:rPr lang="zh-CN" altLang="en-US" sz="2400" dirty="0">
                <a:effectLst>
                  <a:outerShdw blurRad="38100" dist="38100" dir="2700000" algn="tl">
                    <a:srgbClr val="000000"/>
                  </a:outerShdw>
                </a:effectLst>
                <a:ea typeface="宋体" pitchFamily="2" charset="-122"/>
              </a:rPr>
              <a:t>运行</a:t>
            </a:r>
            <a:r>
              <a:rPr lang="zh-CN" altLang="en-US" sz="2400" dirty="0">
                <a:effectLst>
                  <a:outerShdw blurRad="38100" dist="38100" dir="2700000" algn="tl">
                    <a:srgbClr val="000000"/>
                  </a:outerShdw>
                </a:effectLst>
                <a:ea typeface="宋体" pitchFamily="2" charset="-122"/>
                <a:sym typeface="Wingdings" pitchFamily="2" charset="2"/>
              </a:rPr>
              <a:t></a:t>
            </a:r>
            <a:r>
              <a:rPr lang="zh-CN" altLang="en-US" sz="2400" dirty="0">
                <a:effectLst>
                  <a:outerShdw blurRad="38100" dist="38100" dir="2700000" algn="tl">
                    <a:srgbClr val="000000"/>
                  </a:outerShdw>
                </a:effectLst>
                <a:ea typeface="宋体" pitchFamily="2" charset="-122"/>
              </a:rPr>
              <a:t>输出结果</a:t>
            </a:r>
          </a:p>
        </p:txBody>
      </p:sp>
      <p:sp>
        <p:nvSpPr>
          <p:cNvPr id="55300" name="Line 4"/>
          <p:cNvSpPr>
            <a:spLocks noChangeShapeType="1"/>
          </p:cNvSpPr>
          <p:nvPr/>
        </p:nvSpPr>
        <p:spPr bwMode="auto">
          <a:xfrm>
            <a:off x="6948488" y="6090295"/>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5301" name="Line 5"/>
          <p:cNvSpPr>
            <a:spLocks noChangeShapeType="1"/>
          </p:cNvSpPr>
          <p:nvPr/>
        </p:nvSpPr>
        <p:spPr bwMode="auto">
          <a:xfrm flipH="1">
            <a:off x="539750" y="6523683"/>
            <a:ext cx="64087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2" name="Line 6"/>
          <p:cNvSpPr>
            <a:spLocks noChangeShapeType="1"/>
          </p:cNvSpPr>
          <p:nvPr/>
        </p:nvSpPr>
        <p:spPr bwMode="auto">
          <a:xfrm flipV="1">
            <a:off x="539750" y="6090295"/>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5303" name="Line 7"/>
          <p:cNvSpPr>
            <a:spLocks noChangeShapeType="1"/>
          </p:cNvSpPr>
          <p:nvPr/>
        </p:nvSpPr>
        <p:spPr bwMode="auto">
          <a:xfrm flipV="1">
            <a:off x="2987675" y="6090295"/>
            <a:ext cx="0" cy="43338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55304" name="Line 8"/>
          <p:cNvSpPr>
            <a:spLocks noChangeShapeType="1"/>
          </p:cNvSpPr>
          <p:nvPr/>
        </p:nvSpPr>
        <p:spPr bwMode="auto">
          <a:xfrm flipV="1">
            <a:off x="4932363" y="6090295"/>
            <a:ext cx="0" cy="43338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684213" y="85725"/>
            <a:ext cx="7772400" cy="966788"/>
          </a:xfrm>
        </p:spPr>
        <p:txBody>
          <a:bodyPr/>
          <a:lstStyle/>
          <a:p>
            <a:pPr eaLnBrk="1" hangingPunct="1">
              <a:defRPr/>
            </a:pPr>
            <a:r>
              <a:rPr lang="en-US" altLang="zh-CN" dirty="0" smtClean="0"/>
              <a:t>C++</a:t>
            </a:r>
            <a:r>
              <a:rPr lang="zh-CN" altLang="en-US" dirty="0" smtClean="0"/>
              <a:t>集成开发环境 </a:t>
            </a:r>
          </a:p>
        </p:txBody>
      </p:sp>
      <p:sp>
        <p:nvSpPr>
          <p:cNvPr id="219139" name="Rectangle 3"/>
          <p:cNvSpPr>
            <a:spLocks noGrp="1" noChangeArrowheads="1"/>
          </p:cNvSpPr>
          <p:nvPr>
            <p:ph type="body" idx="1"/>
          </p:nvPr>
        </p:nvSpPr>
        <p:spPr>
          <a:xfrm>
            <a:off x="468313" y="1341438"/>
            <a:ext cx="8208962" cy="5111750"/>
          </a:xfrm>
        </p:spPr>
        <p:txBody>
          <a:bodyPr/>
          <a:lstStyle/>
          <a:p>
            <a:pPr marL="357188" indent="-357188" eaLnBrk="1" hangingPunct="1">
              <a:defRPr/>
            </a:pPr>
            <a:r>
              <a:rPr lang="zh-CN" altLang="en-US" sz="2800" dirty="0" smtClean="0"/>
              <a:t>由于上述的</a:t>
            </a:r>
            <a:r>
              <a:rPr lang="en-US" altLang="zh-CN" sz="2800" dirty="0" smtClean="0"/>
              <a:t>C/C++</a:t>
            </a:r>
            <a:r>
              <a:rPr lang="zh-CN" altLang="en-US" sz="2800" dirty="0" smtClean="0"/>
              <a:t>程序的运行步骤比较麻烦，因此出现了很多</a:t>
            </a:r>
            <a:r>
              <a:rPr lang="en-US" altLang="zh-CN" sz="2800" dirty="0" smtClean="0"/>
              <a:t>C/C++</a:t>
            </a:r>
            <a:r>
              <a:rPr lang="zh-CN" altLang="en-US" sz="2800" dirty="0" smtClean="0"/>
              <a:t>集成程序开发环境，如：</a:t>
            </a:r>
          </a:p>
          <a:p>
            <a:pPr marL="823913" lvl="1" eaLnBrk="1" hangingPunct="1">
              <a:defRPr/>
            </a:pPr>
            <a:r>
              <a:rPr lang="en-US" altLang="zh-CN" sz="2400" dirty="0" smtClean="0"/>
              <a:t>Visual C++</a:t>
            </a:r>
          </a:p>
          <a:p>
            <a:pPr marL="823913" lvl="1" eaLnBrk="1" hangingPunct="1">
              <a:defRPr/>
            </a:pPr>
            <a:r>
              <a:rPr lang="en-US" altLang="zh-CN" sz="2400" dirty="0" smtClean="0"/>
              <a:t>Turbo C++</a:t>
            </a:r>
          </a:p>
          <a:p>
            <a:pPr marL="823913" lvl="1" eaLnBrk="1" hangingPunct="1">
              <a:defRPr/>
            </a:pPr>
            <a:r>
              <a:rPr lang="en-US" altLang="zh-CN" sz="2400" dirty="0" smtClean="0"/>
              <a:t>C++ Builder</a:t>
            </a:r>
          </a:p>
          <a:p>
            <a:pPr marL="823913" lvl="1" eaLnBrk="1" hangingPunct="1">
              <a:defRPr/>
            </a:pPr>
            <a:r>
              <a:rPr lang="en-US" altLang="zh-CN" sz="2400" dirty="0" smtClean="0"/>
              <a:t>Dev C++</a:t>
            </a:r>
            <a:r>
              <a:rPr lang="zh-CN" altLang="en-US" sz="2400" dirty="0" smtClean="0"/>
              <a:t>，等</a:t>
            </a:r>
          </a:p>
          <a:p>
            <a:pPr marL="357188" indent="-357188" eaLnBrk="1" hangingPunct="1">
              <a:defRPr/>
            </a:pPr>
            <a:r>
              <a:rPr lang="zh-CN" altLang="en-US" sz="2800" dirty="0" smtClean="0"/>
              <a:t>在这些集成环境中，往往使用一条命令（菜单项）就能完成所有的步骤，并且，一些开发环境还提供了可视化的程序设计支持和功能强大的程序动态调试等工具。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eaLnBrk="1" hangingPunct="1">
              <a:defRPr/>
            </a:pPr>
            <a:r>
              <a:rPr lang="en-US" altLang="zh-CN" dirty="0" smtClean="0"/>
              <a:t>C/C++</a:t>
            </a:r>
            <a:r>
              <a:rPr lang="zh-CN" altLang="en-US" dirty="0" smtClean="0"/>
              <a:t>的词法</a:t>
            </a:r>
          </a:p>
        </p:txBody>
      </p:sp>
      <p:sp>
        <p:nvSpPr>
          <p:cNvPr id="222211" name="Rectangle 3"/>
          <p:cNvSpPr>
            <a:spLocks noGrp="1" noChangeArrowheads="1"/>
          </p:cNvSpPr>
          <p:nvPr>
            <p:ph type="body" idx="1"/>
          </p:nvPr>
        </p:nvSpPr>
        <p:spPr/>
        <p:txBody>
          <a:bodyPr/>
          <a:lstStyle/>
          <a:p>
            <a:pPr eaLnBrk="1" hangingPunct="1">
              <a:defRPr/>
            </a:pPr>
            <a:r>
              <a:rPr lang="zh-CN" altLang="en-US" dirty="0" smtClean="0"/>
              <a:t>一个语言包括语法、语义和语用。</a:t>
            </a:r>
          </a:p>
          <a:p>
            <a:pPr eaLnBrk="1" hangingPunct="1">
              <a:defRPr/>
            </a:pPr>
            <a:r>
              <a:rPr lang="zh-CN" altLang="en-US" dirty="0" smtClean="0"/>
              <a:t>语法又包括词法与句法：</a:t>
            </a:r>
          </a:p>
          <a:p>
            <a:pPr lvl="1" eaLnBrk="1" hangingPunct="1">
              <a:defRPr/>
            </a:pPr>
            <a:r>
              <a:rPr lang="zh-CN" altLang="en-US" dirty="0" smtClean="0">
                <a:solidFill>
                  <a:schemeClr val="folHlink"/>
                </a:solidFill>
              </a:rPr>
              <a:t>词法</a:t>
            </a:r>
            <a:r>
              <a:rPr lang="zh-CN" altLang="en-US" dirty="0" smtClean="0"/>
              <a:t>是指语言的构词规则。</a:t>
            </a:r>
          </a:p>
          <a:p>
            <a:pPr lvl="1" eaLnBrk="1" hangingPunct="1">
              <a:defRPr/>
            </a:pPr>
            <a:r>
              <a:rPr lang="zh-CN" altLang="en-US" dirty="0" smtClean="0"/>
              <a:t>句法是指由词构成句子（程序）的规则。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684213" y="301625"/>
            <a:ext cx="7772400" cy="823913"/>
          </a:xfrm>
        </p:spPr>
        <p:txBody>
          <a:bodyPr/>
          <a:lstStyle/>
          <a:p>
            <a:pPr eaLnBrk="1" hangingPunct="1">
              <a:defRPr/>
            </a:pPr>
            <a:r>
              <a:rPr lang="en-US" altLang="zh-CN" dirty="0" smtClean="0"/>
              <a:t>C/C++</a:t>
            </a:r>
            <a:r>
              <a:rPr lang="zh-CN" altLang="en-US" dirty="0" smtClean="0"/>
              <a:t>的字符集</a:t>
            </a:r>
          </a:p>
        </p:txBody>
      </p:sp>
      <p:sp>
        <p:nvSpPr>
          <p:cNvPr id="128003" name="Rectangle 3"/>
          <p:cNvSpPr>
            <a:spLocks noGrp="1" noChangeArrowheads="1"/>
          </p:cNvSpPr>
          <p:nvPr>
            <p:ph type="body" idx="1"/>
          </p:nvPr>
        </p:nvSpPr>
        <p:spPr>
          <a:xfrm>
            <a:off x="288925" y="1628775"/>
            <a:ext cx="8459788" cy="5084763"/>
          </a:xfrm>
        </p:spPr>
        <p:txBody>
          <a:bodyPr/>
          <a:lstStyle/>
          <a:p>
            <a:pPr marL="365125" indent="-365125" eaLnBrk="1" hangingPunct="1">
              <a:defRPr/>
            </a:pPr>
            <a:r>
              <a:rPr lang="zh-CN" altLang="en-US" dirty="0" smtClean="0"/>
              <a:t>构成语言的</a:t>
            </a:r>
            <a:r>
              <a:rPr lang="zh-CN" altLang="en-US" dirty="0" smtClean="0">
                <a:solidFill>
                  <a:schemeClr val="folHlink"/>
                </a:solidFill>
              </a:rPr>
              <a:t>基本符号</a:t>
            </a:r>
            <a:r>
              <a:rPr lang="zh-CN" altLang="en-US" dirty="0" smtClean="0"/>
              <a:t>称为语言的</a:t>
            </a:r>
            <a:r>
              <a:rPr lang="zh-CN" altLang="en-US" dirty="0" smtClean="0">
                <a:solidFill>
                  <a:schemeClr val="folHlink"/>
                </a:solidFill>
              </a:rPr>
              <a:t>字符集</a:t>
            </a:r>
            <a:r>
              <a:rPr lang="zh-CN" altLang="en-US" dirty="0" smtClean="0"/>
              <a:t>。</a:t>
            </a:r>
          </a:p>
          <a:p>
            <a:pPr marL="365125" indent="-365125" eaLnBrk="1" hangingPunct="1">
              <a:lnSpc>
                <a:spcPct val="130000"/>
              </a:lnSpc>
              <a:defRPr/>
            </a:pPr>
            <a:r>
              <a:rPr lang="en-US" altLang="zh-CN" dirty="0" smtClean="0"/>
              <a:t>C/C++</a:t>
            </a:r>
            <a:r>
              <a:rPr lang="zh-CN" altLang="en-US" dirty="0" smtClean="0"/>
              <a:t>的字符集由下列符号构成：</a:t>
            </a:r>
          </a:p>
          <a:p>
            <a:pPr marL="1071563" lvl="1" indent="-354013" eaLnBrk="1" hangingPunct="1">
              <a:defRPr/>
            </a:pPr>
            <a:r>
              <a:rPr lang="zh-CN" altLang="en-US" dirty="0" smtClean="0"/>
              <a:t>大小写英文字母：</a:t>
            </a:r>
            <a:r>
              <a:rPr lang="en-US" altLang="zh-CN" dirty="0" err="1" smtClean="0"/>
              <a:t>a~z</a:t>
            </a:r>
            <a:r>
              <a:rPr lang="en-US" altLang="zh-CN" dirty="0" smtClean="0"/>
              <a:t>, A~Z</a:t>
            </a:r>
          </a:p>
          <a:p>
            <a:pPr marL="1071563" lvl="1" indent="-354013" eaLnBrk="1" hangingPunct="1">
              <a:defRPr/>
            </a:pPr>
            <a:r>
              <a:rPr lang="zh-CN" altLang="en-US" dirty="0" smtClean="0"/>
              <a:t>数字：</a:t>
            </a:r>
            <a:r>
              <a:rPr lang="en-US" altLang="zh-CN" dirty="0" smtClean="0"/>
              <a:t>0~9</a:t>
            </a:r>
          </a:p>
          <a:p>
            <a:pPr marL="1071563" lvl="1" indent="-354013" eaLnBrk="1" hangingPunct="1">
              <a:defRPr/>
            </a:pPr>
            <a:r>
              <a:rPr lang="zh-CN" altLang="en-US" dirty="0" smtClean="0"/>
              <a:t>特殊字符：</a:t>
            </a:r>
          </a:p>
          <a:p>
            <a:pPr marL="1071563" lvl="1" indent="-354013" eaLnBrk="1" hangingPunct="1">
              <a:buFontTx/>
              <a:buNone/>
              <a:defRPr/>
            </a:pPr>
            <a:endParaRPr lang="zh-CN" altLang="en-US" dirty="0" smtClean="0"/>
          </a:p>
          <a:p>
            <a:pPr marL="365125" indent="-365125" eaLnBrk="1" hangingPunct="1">
              <a:buFont typeface="Wingdings" pitchFamily="2" charset="2"/>
              <a:buNone/>
              <a:defRPr/>
            </a:pPr>
            <a:r>
              <a:rPr lang="en-US" altLang="zh-CN" sz="2000" dirty="0" smtClean="0"/>
              <a:t>!  #  %  ^  &amp;  *  _  -  +  =  ~  &lt;  &gt;  /  \  | .  ,  :  ;  ? </a:t>
            </a:r>
          </a:p>
          <a:p>
            <a:pPr marL="365125" indent="-365125" eaLnBrk="1" hangingPunct="1">
              <a:buFont typeface="Wingdings" pitchFamily="2" charset="2"/>
              <a:buNone/>
              <a:defRPr/>
            </a:pPr>
            <a:r>
              <a:rPr lang="en-US" altLang="zh-CN" sz="2000" dirty="0" smtClean="0">
                <a:latin typeface="Arial"/>
              </a:rPr>
              <a:t>‘</a:t>
            </a:r>
            <a:r>
              <a:rPr lang="en-US" altLang="zh-CN" sz="2000" dirty="0" smtClean="0"/>
              <a:t>  </a:t>
            </a:r>
            <a:r>
              <a:rPr lang="en-US" altLang="zh-CN" sz="2000" dirty="0" smtClean="0">
                <a:latin typeface="Arial"/>
              </a:rPr>
              <a:t>“</a:t>
            </a:r>
            <a:r>
              <a:rPr lang="en-US" altLang="zh-CN" sz="2000" dirty="0" smtClean="0"/>
              <a:t>  (  )  [  ]  {  } </a:t>
            </a:r>
            <a:r>
              <a:rPr lang="zh-CN" altLang="en-US" sz="2000" dirty="0" smtClean="0"/>
              <a:t>空格 横向制表 纵向制表 换页 换行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p:cNvSpPr>
            <a:spLocks noGrp="1" noChangeArrowheads="1"/>
          </p:cNvSpPr>
          <p:nvPr>
            <p:ph type="body" idx="1"/>
          </p:nvPr>
        </p:nvSpPr>
        <p:spPr>
          <a:xfrm>
            <a:off x="395288" y="1484313"/>
            <a:ext cx="8208962" cy="4968875"/>
          </a:xfrm>
        </p:spPr>
        <p:txBody>
          <a:bodyPr/>
          <a:lstStyle/>
          <a:p>
            <a:pPr marL="365125" indent="-365125" eaLnBrk="1" hangingPunct="1">
              <a:defRPr/>
            </a:pPr>
            <a:r>
              <a:rPr lang="zh-CN" altLang="en-US" dirty="0" smtClean="0">
                <a:solidFill>
                  <a:schemeClr val="folHlink"/>
                </a:solidFill>
              </a:rPr>
              <a:t>单词 </a:t>
            </a:r>
            <a:r>
              <a:rPr lang="zh-CN" altLang="en-US" dirty="0" smtClean="0"/>
              <a:t>由字符集中的字符按照一定规则构成的具有</a:t>
            </a:r>
            <a:r>
              <a:rPr lang="zh-CN" altLang="en-US" dirty="0" smtClean="0">
                <a:solidFill>
                  <a:schemeClr val="folHlink"/>
                </a:solidFill>
              </a:rPr>
              <a:t>一定意义</a:t>
            </a:r>
            <a:r>
              <a:rPr lang="zh-CN" altLang="en-US" dirty="0" smtClean="0"/>
              <a:t>的最小语法单位。</a:t>
            </a:r>
          </a:p>
          <a:p>
            <a:pPr marL="365125" indent="-365125" eaLnBrk="1" hangingPunct="1">
              <a:defRPr/>
            </a:pPr>
            <a:r>
              <a:rPr lang="zh-CN" altLang="en-US" dirty="0" smtClean="0"/>
              <a:t>构成</a:t>
            </a:r>
            <a:r>
              <a:rPr lang="en-US" altLang="zh-CN" dirty="0" smtClean="0"/>
              <a:t>C/C++</a:t>
            </a:r>
            <a:r>
              <a:rPr lang="zh-CN" altLang="en-US" dirty="0" smtClean="0"/>
              <a:t>的单词有：</a:t>
            </a:r>
          </a:p>
          <a:p>
            <a:pPr marL="906463" lvl="1" indent="-361950" eaLnBrk="1" hangingPunct="1">
              <a:defRPr/>
            </a:pPr>
            <a:r>
              <a:rPr lang="zh-CN" altLang="en-US" dirty="0" smtClean="0"/>
              <a:t>标识符</a:t>
            </a:r>
          </a:p>
          <a:p>
            <a:pPr marL="906463" lvl="1" indent="-361950" eaLnBrk="1" hangingPunct="1">
              <a:defRPr/>
            </a:pPr>
            <a:r>
              <a:rPr lang="zh-CN" altLang="en-US" dirty="0" smtClean="0"/>
              <a:t>关键词</a:t>
            </a:r>
          </a:p>
          <a:p>
            <a:pPr marL="906463" lvl="1" indent="-361950" eaLnBrk="1" hangingPunct="1">
              <a:defRPr/>
            </a:pPr>
            <a:r>
              <a:rPr lang="zh-CN" altLang="en-US" dirty="0" smtClean="0"/>
              <a:t>字面常量（直接量）</a:t>
            </a:r>
          </a:p>
          <a:p>
            <a:pPr marL="906463" lvl="1" indent="-361950" eaLnBrk="1" hangingPunct="1">
              <a:defRPr/>
            </a:pPr>
            <a:r>
              <a:rPr lang="zh-CN" altLang="en-US" dirty="0" smtClean="0"/>
              <a:t>操作符（运算符）</a:t>
            </a:r>
          </a:p>
          <a:p>
            <a:pPr marL="906463" lvl="1" indent="-361950" eaLnBrk="1" hangingPunct="1">
              <a:defRPr/>
            </a:pPr>
            <a:r>
              <a:rPr lang="zh-CN" altLang="en-US" dirty="0" smtClean="0"/>
              <a:t>标点符号  </a:t>
            </a:r>
          </a:p>
        </p:txBody>
      </p:sp>
      <p:sp>
        <p:nvSpPr>
          <p:cNvPr id="189440" name="Rectangle 0"/>
          <p:cNvSpPr>
            <a:spLocks noGrp="1" noChangeArrowheads="1"/>
          </p:cNvSpPr>
          <p:nvPr>
            <p:ph type="title"/>
          </p:nvPr>
        </p:nvSpPr>
        <p:spPr>
          <a:xfrm>
            <a:off x="684213" y="157163"/>
            <a:ext cx="7772400" cy="823912"/>
          </a:xfrm>
        </p:spPr>
        <p:txBody>
          <a:bodyPr/>
          <a:lstStyle/>
          <a:p>
            <a:pPr eaLnBrk="1" hangingPunct="1">
              <a:defRPr/>
            </a:pPr>
            <a:r>
              <a:rPr lang="en-US" altLang="zh-CN" dirty="0" smtClean="0"/>
              <a:t>C/C++</a:t>
            </a:r>
            <a:r>
              <a:rPr lang="zh-CN" altLang="en-US" dirty="0" smtClean="0"/>
              <a:t>的单词</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eaLnBrk="1" hangingPunct="1">
              <a:defRPr/>
            </a:pPr>
            <a:r>
              <a:rPr lang="zh-CN" altLang="en-US" dirty="0" smtClean="0"/>
              <a:t>标识符</a:t>
            </a:r>
          </a:p>
        </p:txBody>
      </p:sp>
      <p:sp>
        <p:nvSpPr>
          <p:cNvPr id="190467" name="Rectangle 3"/>
          <p:cNvSpPr>
            <a:spLocks noGrp="1" noChangeArrowheads="1"/>
          </p:cNvSpPr>
          <p:nvPr>
            <p:ph type="body" idx="1"/>
          </p:nvPr>
        </p:nvSpPr>
        <p:spPr>
          <a:xfrm>
            <a:off x="457200" y="1600200"/>
            <a:ext cx="8229600" cy="4924425"/>
          </a:xfrm>
        </p:spPr>
        <p:txBody>
          <a:bodyPr/>
          <a:lstStyle/>
          <a:p>
            <a:pPr eaLnBrk="1" hangingPunct="1">
              <a:defRPr/>
            </a:pPr>
            <a:r>
              <a:rPr lang="zh-CN" altLang="en-US" dirty="0" smtClean="0">
                <a:solidFill>
                  <a:srgbClr val="FFC000"/>
                </a:solidFill>
              </a:rPr>
              <a:t>标识符</a:t>
            </a:r>
            <a:r>
              <a:rPr lang="zh-CN" altLang="en-US" b="1" i="1" dirty="0" smtClean="0">
                <a:solidFill>
                  <a:schemeClr val="folHlink"/>
                </a:solidFill>
              </a:rPr>
              <a:t> </a:t>
            </a:r>
            <a:r>
              <a:rPr lang="zh-CN" altLang="en-US" dirty="0" smtClean="0"/>
              <a:t>是由大小写英文字母、数字以及下划线（</a:t>
            </a:r>
            <a:r>
              <a:rPr lang="en-US" altLang="zh-CN" dirty="0" smtClean="0"/>
              <a:t>_</a:t>
            </a:r>
            <a:r>
              <a:rPr lang="zh-CN" altLang="en-US" dirty="0" smtClean="0"/>
              <a:t>）所构成的字符序列，第一个字符不能是数字，如：</a:t>
            </a:r>
          </a:p>
          <a:p>
            <a:pPr lvl="1" eaLnBrk="1" hangingPunct="1">
              <a:defRPr/>
            </a:pPr>
            <a:r>
              <a:rPr lang="en-US" altLang="zh-CN" dirty="0" smtClean="0"/>
              <a:t>student</a:t>
            </a:r>
            <a:r>
              <a:rPr lang="zh-CN" altLang="en-US" dirty="0" smtClean="0"/>
              <a:t>、</a:t>
            </a:r>
            <a:r>
              <a:rPr lang="en-US" altLang="zh-CN" dirty="0" err="1" smtClean="0"/>
              <a:t>student_name</a:t>
            </a:r>
            <a:r>
              <a:rPr lang="zh-CN" altLang="en-US" dirty="0" smtClean="0"/>
              <a:t>、</a:t>
            </a:r>
            <a:r>
              <a:rPr lang="en-US" altLang="zh-CN" dirty="0" smtClean="0"/>
              <a:t>x_1</a:t>
            </a:r>
            <a:r>
              <a:rPr lang="zh-CN" altLang="en-US" dirty="0" smtClean="0"/>
              <a:t>、</a:t>
            </a:r>
            <a:r>
              <a:rPr lang="en-US" altLang="zh-CN" dirty="0" smtClean="0"/>
              <a:t>_name1</a:t>
            </a:r>
            <a:r>
              <a:rPr lang="zh-CN" altLang="en-US" dirty="0" smtClean="0"/>
              <a:t>等都是合法的标识符。</a:t>
            </a:r>
          </a:p>
          <a:p>
            <a:pPr lvl="1" eaLnBrk="1" hangingPunct="1">
              <a:defRPr/>
            </a:pPr>
            <a:r>
              <a:rPr lang="en-US" altLang="zh-CN" dirty="0" smtClean="0"/>
              <a:t>8bc</a:t>
            </a:r>
            <a:r>
              <a:rPr lang="zh-CN" altLang="en-US" dirty="0" smtClean="0"/>
              <a:t>、</a:t>
            </a:r>
            <a:r>
              <a:rPr lang="en-US" altLang="zh-CN" dirty="0" smtClean="0"/>
              <a:t>123</a:t>
            </a:r>
            <a:r>
              <a:rPr lang="zh-CN" altLang="en-US" dirty="0" smtClean="0"/>
              <a:t>是不合法的标识符。</a:t>
            </a:r>
          </a:p>
          <a:p>
            <a:pPr eaLnBrk="1" hangingPunct="1">
              <a:defRPr/>
            </a:pPr>
            <a:r>
              <a:rPr lang="zh-CN" altLang="en-US" dirty="0" smtClean="0"/>
              <a:t>标识符通常用来给程序中的</a:t>
            </a:r>
            <a:r>
              <a:rPr lang="zh-CN" altLang="en-US" dirty="0" smtClean="0">
                <a:solidFill>
                  <a:schemeClr val="folHlink"/>
                </a:solidFill>
              </a:rPr>
              <a:t>实体</a:t>
            </a:r>
            <a:r>
              <a:rPr lang="zh-CN" altLang="en-US" dirty="0" smtClean="0"/>
              <a:t>命名（取名字），程序实体包括：</a:t>
            </a:r>
            <a:r>
              <a:rPr lang="zh-CN" altLang="en-US" dirty="0" smtClean="0">
                <a:solidFill>
                  <a:schemeClr val="folHlink"/>
                </a:solidFill>
              </a:rPr>
              <a:t>常量</a:t>
            </a:r>
            <a:r>
              <a:rPr lang="zh-CN" altLang="en-US" dirty="0" smtClean="0"/>
              <a:t>、</a:t>
            </a:r>
            <a:r>
              <a:rPr lang="zh-CN" altLang="en-US" dirty="0" smtClean="0">
                <a:solidFill>
                  <a:schemeClr val="folHlink"/>
                </a:solidFill>
              </a:rPr>
              <a:t>变量</a:t>
            </a:r>
            <a:r>
              <a:rPr lang="zh-CN" altLang="en-US" dirty="0" smtClean="0"/>
              <a:t>、</a:t>
            </a:r>
            <a:r>
              <a:rPr lang="zh-CN" altLang="en-US" dirty="0" smtClean="0">
                <a:solidFill>
                  <a:schemeClr val="folHlink"/>
                </a:solidFill>
              </a:rPr>
              <a:t>函数</a:t>
            </a:r>
            <a:r>
              <a:rPr lang="zh-CN" altLang="en-US" dirty="0" smtClean="0"/>
              <a:t>、</a:t>
            </a:r>
            <a:r>
              <a:rPr lang="zh-CN" altLang="en-US" dirty="0" smtClean="0">
                <a:solidFill>
                  <a:schemeClr val="folHlink"/>
                </a:solidFill>
              </a:rPr>
              <a:t>对象</a:t>
            </a:r>
            <a:r>
              <a:rPr lang="zh-CN" altLang="en-US" dirty="0" smtClean="0"/>
              <a:t>、</a:t>
            </a:r>
            <a:r>
              <a:rPr lang="zh-CN" altLang="en-US" dirty="0" smtClean="0">
                <a:solidFill>
                  <a:schemeClr val="folHlink"/>
                </a:solidFill>
              </a:rPr>
              <a:t>类型</a:t>
            </a:r>
            <a:r>
              <a:rPr lang="zh-CN" altLang="en-US" dirty="0" smtClean="0"/>
              <a:t>（包括</a:t>
            </a:r>
            <a:r>
              <a:rPr lang="zh-CN" altLang="en-US" dirty="0" smtClean="0">
                <a:solidFill>
                  <a:schemeClr val="folHlink"/>
                </a:solidFill>
              </a:rPr>
              <a:t>类</a:t>
            </a:r>
            <a:r>
              <a:rPr lang="zh-CN" altLang="en-US" dirty="0" smtClean="0"/>
              <a:t>）、</a:t>
            </a:r>
            <a:r>
              <a:rPr lang="zh-CN" altLang="en-US" dirty="0" smtClean="0">
                <a:solidFill>
                  <a:schemeClr val="folHlink"/>
                </a:solidFill>
              </a:rPr>
              <a:t>标号</a:t>
            </a:r>
            <a:r>
              <a:rPr lang="zh-CN" altLang="en-US" dirty="0" smtClean="0"/>
              <a:t>等。</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body" idx="1"/>
          </p:nvPr>
        </p:nvSpPr>
        <p:spPr>
          <a:xfrm>
            <a:off x="539750" y="1412776"/>
            <a:ext cx="8208963" cy="5300613"/>
          </a:xfrm>
        </p:spPr>
        <p:txBody>
          <a:bodyPr>
            <a:normAutofit fontScale="77500" lnSpcReduction="20000"/>
          </a:bodyPr>
          <a:lstStyle/>
          <a:p>
            <a:pPr marL="360363" indent="-360363" defTabSz="723900" eaLnBrk="1" hangingPunct="1">
              <a:lnSpc>
                <a:spcPct val="120000"/>
              </a:lnSpc>
              <a:defRPr/>
            </a:pPr>
            <a:r>
              <a:rPr lang="zh-CN" altLang="en-US" dirty="0" smtClean="0"/>
              <a:t>大小写字母有区别。如：</a:t>
            </a:r>
            <a:r>
              <a:rPr lang="en-US" altLang="zh-CN" dirty="0" err="1" smtClean="0"/>
              <a:t>abc</a:t>
            </a:r>
            <a:r>
              <a:rPr lang="zh-CN" altLang="en-US" dirty="0" smtClean="0"/>
              <a:t>、</a:t>
            </a:r>
            <a:r>
              <a:rPr lang="en-US" altLang="zh-CN" dirty="0" err="1" smtClean="0"/>
              <a:t>Abc</a:t>
            </a:r>
            <a:r>
              <a:rPr lang="zh-CN" altLang="en-US" dirty="0" smtClean="0"/>
              <a:t>与</a:t>
            </a:r>
            <a:r>
              <a:rPr lang="en-US" altLang="zh-CN" dirty="0" smtClean="0"/>
              <a:t>ABC</a:t>
            </a:r>
            <a:r>
              <a:rPr lang="zh-CN" altLang="en-US" dirty="0" smtClean="0"/>
              <a:t>是不同的标识符。</a:t>
            </a:r>
          </a:p>
          <a:p>
            <a:pPr marL="360363" indent="-360363" defTabSz="723900" eaLnBrk="1" hangingPunct="1">
              <a:lnSpc>
                <a:spcPct val="120000"/>
              </a:lnSpc>
              <a:defRPr/>
            </a:pPr>
            <a:r>
              <a:rPr lang="zh-CN" altLang="en-US" dirty="0" smtClean="0"/>
              <a:t>关键词不能作为用户自定义的标识符，它们有特殊的作用。如：</a:t>
            </a:r>
            <a:r>
              <a:rPr lang="en-US" altLang="zh-CN" dirty="0" smtClean="0"/>
              <a:t>if</a:t>
            </a:r>
            <a:r>
              <a:rPr lang="zh-CN" altLang="en-US" dirty="0" smtClean="0"/>
              <a:t>、</a:t>
            </a:r>
            <a:r>
              <a:rPr lang="en-US" altLang="zh-CN" dirty="0" smtClean="0"/>
              <a:t>switch</a:t>
            </a:r>
            <a:r>
              <a:rPr lang="zh-CN" altLang="en-US" dirty="0" smtClean="0"/>
              <a:t>、</a:t>
            </a:r>
            <a:r>
              <a:rPr lang="en-US" altLang="zh-CN" dirty="0" smtClean="0"/>
              <a:t>for</a:t>
            </a:r>
            <a:r>
              <a:rPr lang="zh-CN" altLang="en-US" dirty="0" smtClean="0"/>
              <a:t>等</a:t>
            </a:r>
          </a:p>
          <a:p>
            <a:pPr marL="360363" indent="-360363" defTabSz="723900" eaLnBrk="1" hangingPunct="1">
              <a:lnSpc>
                <a:spcPct val="120000"/>
              </a:lnSpc>
              <a:defRPr/>
            </a:pPr>
            <a:r>
              <a:rPr lang="zh-CN" altLang="en-US" dirty="0" smtClean="0"/>
              <a:t>具体编译程序可能会限制标识符的长度。</a:t>
            </a:r>
          </a:p>
          <a:p>
            <a:pPr marL="360363" indent="-360363" defTabSz="723900" eaLnBrk="1" hangingPunct="1">
              <a:lnSpc>
                <a:spcPct val="120000"/>
              </a:lnSpc>
              <a:defRPr/>
            </a:pPr>
            <a:r>
              <a:rPr lang="zh-CN" altLang="en-US" dirty="0" smtClean="0"/>
              <a:t>以</a:t>
            </a:r>
            <a:r>
              <a:rPr lang="zh-CN" altLang="en-US" dirty="0" smtClean="0">
                <a:solidFill>
                  <a:srgbClr val="FFC000"/>
                </a:solidFill>
              </a:rPr>
              <a:t>两个下划线开头</a:t>
            </a:r>
            <a:r>
              <a:rPr lang="zh-CN" altLang="en-US" dirty="0" smtClean="0"/>
              <a:t>或以</a:t>
            </a:r>
            <a:r>
              <a:rPr lang="zh-CN" altLang="en-US" dirty="0" smtClean="0">
                <a:solidFill>
                  <a:srgbClr val="FFC000"/>
                </a:solidFill>
              </a:rPr>
              <a:t>一个下划线后跟一个大写字母开头</a:t>
            </a:r>
            <a:r>
              <a:rPr lang="zh-CN" altLang="en-US" dirty="0" smtClean="0"/>
              <a:t>的标识符可能会在</a:t>
            </a:r>
            <a:r>
              <a:rPr lang="en-US" altLang="zh-CN" dirty="0" smtClean="0"/>
              <a:t>C/C++</a:t>
            </a:r>
            <a:r>
              <a:rPr lang="zh-CN" altLang="en-US" dirty="0" smtClean="0"/>
              <a:t>语言标准库中用到，程序中尽量不要用这些标识符作为程序的全局标识符。</a:t>
            </a:r>
          </a:p>
          <a:p>
            <a:pPr marL="360363" indent="-360363" defTabSz="723900" eaLnBrk="1" hangingPunct="1">
              <a:lnSpc>
                <a:spcPct val="120000"/>
              </a:lnSpc>
              <a:defRPr/>
            </a:pPr>
            <a:r>
              <a:rPr lang="zh-CN" altLang="en-US" dirty="0" smtClean="0"/>
              <a:t>对</a:t>
            </a:r>
            <a:r>
              <a:rPr lang="zh-CN" altLang="en-US" dirty="0" smtClean="0">
                <a:solidFill>
                  <a:srgbClr val="FFC000"/>
                </a:solidFill>
              </a:rPr>
              <a:t>不同种类的程序实体</a:t>
            </a:r>
            <a:r>
              <a:rPr lang="zh-CN" altLang="en-US" dirty="0" smtClean="0"/>
              <a:t>最好采用</a:t>
            </a:r>
            <a:r>
              <a:rPr lang="zh-CN" altLang="en-US" dirty="0" smtClean="0">
                <a:solidFill>
                  <a:srgbClr val="FFC000"/>
                </a:solidFill>
              </a:rPr>
              <a:t>不同风格</a:t>
            </a:r>
            <a:r>
              <a:rPr lang="zh-CN" altLang="en-US" dirty="0" smtClean="0"/>
              <a:t>的标识符，以提高程序的易读性。例如：</a:t>
            </a:r>
            <a:r>
              <a:rPr lang="en-US" altLang="zh-CN" dirty="0" smtClean="0"/>
              <a:t>PI</a:t>
            </a:r>
            <a:r>
              <a:rPr lang="zh-CN" altLang="en-US" dirty="0" smtClean="0"/>
              <a:t>（常量）、</a:t>
            </a:r>
            <a:r>
              <a:rPr lang="en-US" altLang="zh-CN" dirty="0" err="1" smtClean="0"/>
              <a:t>StudentType</a:t>
            </a:r>
            <a:r>
              <a:rPr lang="zh-CN" altLang="en-US" dirty="0" smtClean="0"/>
              <a:t>（类型）、</a:t>
            </a:r>
            <a:r>
              <a:rPr lang="en-US" altLang="zh-CN" dirty="0" smtClean="0"/>
              <a:t>student</a:t>
            </a:r>
            <a:r>
              <a:rPr lang="zh-CN" altLang="en-US" dirty="0" smtClean="0"/>
              <a:t>（变量、对象）、</a:t>
            </a:r>
            <a:r>
              <a:rPr lang="en-US" altLang="zh-CN" dirty="0" smtClean="0"/>
              <a:t>print</a:t>
            </a:r>
            <a:r>
              <a:rPr lang="zh-CN" altLang="en-US" dirty="0" smtClean="0"/>
              <a:t>（函数） </a:t>
            </a:r>
          </a:p>
        </p:txBody>
      </p:sp>
      <p:sp>
        <p:nvSpPr>
          <p:cNvPr id="3"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标识符使用的注意事项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115888"/>
            <a:ext cx="8229600" cy="1143000"/>
          </a:xfrm>
        </p:spPr>
        <p:txBody>
          <a:bodyPr/>
          <a:lstStyle/>
          <a:p>
            <a:pPr eaLnBrk="1" hangingPunct="1">
              <a:defRPr/>
            </a:pPr>
            <a:r>
              <a:rPr lang="zh-CN" altLang="en-US" smtClean="0"/>
              <a:t>冯</a:t>
            </a:r>
            <a:r>
              <a:rPr lang="en-US" altLang="zh-CN" smtClean="0"/>
              <a:t>•</a:t>
            </a:r>
            <a:r>
              <a:rPr lang="zh-CN" altLang="en-US" smtClean="0"/>
              <a:t>诺依曼计算机的工作过程</a:t>
            </a:r>
          </a:p>
        </p:txBody>
      </p:sp>
      <p:sp>
        <p:nvSpPr>
          <p:cNvPr id="10243" name="Rectangle 3"/>
          <p:cNvSpPr>
            <a:spLocks noGrp="1" noChangeArrowheads="1"/>
          </p:cNvSpPr>
          <p:nvPr>
            <p:ph type="body" idx="1"/>
          </p:nvPr>
        </p:nvSpPr>
        <p:spPr>
          <a:xfrm>
            <a:off x="539750" y="1484784"/>
            <a:ext cx="8099425" cy="5040559"/>
          </a:xfrm>
        </p:spPr>
        <p:txBody>
          <a:bodyPr>
            <a:normAutofit fontScale="92500" lnSpcReduction="20000"/>
          </a:bodyPr>
          <a:lstStyle/>
          <a:p>
            <a:pPr eaLnBrk="1" hangingPunct="1">
              <a:lnSpc>
                <a:spcPct val="120000"/>
              </a:lnSpc>
              <a:defRPr/>
            </a:pPr>
            <a:r>
              <a:rPr lang="zh-CN" altLang="en-US" dirty="0" smtClean="0"/>
              <a:t>冯</a:t>
            </a:r>
            <a:r>
              <a:rPr lang="en-US" altLang="zh-CN" dirty="0"/>
              <a:t>•</a:t>
            </a:r>
            <a:r>
              <a:rPr lang="zh-CN" altLang="en-US" dirty="0"/>
              <a:t>诺依曼</a:t>
            </a:r>
            <a:r>
              <a:rPr lang="zh-CN" altLang="en-US" dirty="0" smtClean="0"/>
              <a:t>计算机的工作过程</a:t>
            </a:r>
            <a:endParaRPr lang="en-US" altLang="zh-CN" dirty="0" smtClean="0"/>
          </a:p>
          <a:p>
            <a:pPr lvl="1" eaLnBrk="1" hangingPunct="1">
              <a:lnSpc>
                <a:spcPct val="120000"/>
              </a:lnSpc>
              <a:defRPr/>
            </a:pPr>
            <a:r>
              <a:rPr lang="zh-CN" altLang="en-US" dirty="0" smtClean="0"/>
              <a:t>把待执行的程序从输入单元装入到存储单元中；</a:t>
            </a:r>
            <a:endParaRPr lang="en-US" altLang="zh-CN" dirty="0" smtClean="0"/>
          </a:p>
          <a:p>
            <a:pPr lvl="1" eaLnBrk="1" hangingPunct="1">
              <a:lnSpc>
                <a:spcPct val="120000"/>
              </a:lnSpc>
              <a:defRPr/>
            </a:pPr>
            <a:r>
              <a:rPr lang="zh-CN" altLang="en-US" dirty="0" smtClean="0"/>
              <a:t>控制单元</a:t>
            </a:r>
            <a:r>
              <a:rPr lang="zh-CN" altLang="en-US" dirty="0"/>
              <a:t>从存储单元中逐条地取程序中的指令执行，把其中的计算指令交给运算单元完成</a:t>
            </a:r>
            <a:r>
              <a:rPr lang="zh-CN" altLang="en-US" dirty="0" smtClean="0"/>
              <a:t>；</a:t>
            </a:r>
            <a:endParaRPr lang="en-US" altLang="zh-CN" dirty="0" smtClean="0"/>
          </a:p>
          <a:p>
            <a:pPr lvl="1" eaLnBrk="1" hangingPunct="1">
              <a:lnSpc>
                <a:spcPct val="120000"/>
              </a:lnSpc>
              <a:defRPr/>
            </a:pPr>
            <a:r>
              <a:rPr lang="zh-CN" altLang="en-US" dirty="0" smtClean="0"/>
              <a:t>程序</a:t>
            </a:r>
            <a:r>
              <a:rPr lang="zh-CN" altLang="en-US" dirty="0"/>
              <a:t>执行中从输入单元或存储单元中获得所需要的</a:t>
            </a:r>
            <a:r>
              <a:rPr lang="zh-CN" altLang="en-US" dirty="0" smtClean="0"/>
              <a:t>数据</a:t>
            </a:r>
            <a:r>
              <a:rPr lang="zh-CN" altLang="en-US" dirty="0"/>
              <a:t>；</a:t>
            </a:r>
            <a:endParaRPr lang="en-US" altLang="zh-CN" dirty="0" smtClean="0"/>
          </a:p>
          <a:p>
            <a:pPr lvl="1" eaLnBrk="1" hangingPunct="1">
              <a:lnSpc>
                <a:spcPct val="120000"/>
              </a:lnSpc>
              <a:defRPr/>
            </a:pPr>
            <a:r>
              <a:rPr lang="zh-CN" altLang="en-US" dirty="0" smtClean="0"/>
              <a:t>程序</a:t>
            </a:r>
            <a:r>
              <a:rPr lang="zh-CN" altLang="en-US" dirty="0"/>
              <a:t>执行产生的临时结果保存在存储单元中，程序的最终执行结果通过输出单元输出</a:t>
            </a:r>
            <a:r>
              <a:rPr lang="zh-CN" altLang="en-US" dirty="0" smtClean="0"/>
              <a:t>。</a:t>
            </a:r>
            <a:endParaRPr lang="en-US" altLang="zh-CN" dirty="0" smtClean="0"/>
          </a:p>
          <a:p>
            <a:pPr eaLnBrk="1" hangingPunct="1">
              <a:lnSpc>
                <a:spcPct val="120000"/>
              </a:lnSpc>
              <a:defRPr/>
            </a:pPr>
            <a:r>
              <a:rPr lang="zh-CN" altLang="en-US" dirty="0"/>
              <a:t>冯</a:t>
            </a:r>
            <a:r>
              <a:rPr lang="en-US" altLang="zh-CN" dirty="0"/>
              <a:t>•</a:t>
            </a:r>
            <a:r>
              <a:rPr lang="zh-CN" altLang="en-US" dirty="0"/>
              <a:t>诺依曼</a:t>
            </a:r>
            <a:r>
              <a:rPr lang="zh-CN" altLang="en-US" dirty="0" smtClean="0"/>
              <a:t>计算机的本质</a:t>
            </a:r>
            <a:endParaRPr lang="en-US" altLang="zh-CN" dirty="0" smtClean="0"/>
          </a:p>
          <a:p>
            <a:pPr lvl="1" eaLnBrk="1" hangingPunct="1">
              <a:defRPr/>
            </a:pPr>
            <a:r>
              <a:rPr lang="zh-CN" altLang="en-US" dirty="0"/>
              <a:t>通过不断地改变程序的</a:t>
            </a:r>
            <a:r>
              <a:rPr lang="zh-CN" altLang="en-US" dirty="0">
                <a:solidFill>
                  <a:schemeClr val="folHlink"/>
                </a:solidFill>
              </a:rPr>
              <a:t>状态</a:t>
            </a:r>
            <a:r>
              <a:rPr lang="zh-CN" altLang="en-US" dirty="0"/>
              <a:t>来实现计算</a:t>
            </a:r>
          </a:p>
          <a:p>
            <a:pPr lvl="1" eaLnBrk="1" hangingPunct="1">
              <a:defRPr/>
            </a:pPr>
            <a:r>
              <a:rPr lang="zh-CN" altLang="en-US" dirty="0"/>
              <a:t>程序的</a:t>
            </a:r>
            <a:r>
              <a:rPr lang="zh-CN" altLang="en-US" dirty="0">
                <a:solidFill>
                  <a:schemeClr val="folHlink"/>
                </a:solidFill>
              </a:rPr>
              <a:t>状态</a:t>
            </a:r>
            <a:r>
              <a:rPr lang="zh-CN" altLang="en-US" dirty="0"/>
              <a:t>由</a:t>
            </a:r>
            <a:r>
              <a:rPr lang="zh-CN" altLang="en-US" dirty="0">
                <a:solidFill>
                  <a:schemeClr val="folHlink"/>
                </a:solidFill>
              </a:rPr>
              <a:t>存储单元</a:t>
            </a:r>
            <a:r>
              <a:rPr lang="zh-CN" altLang="en-US" dirty="0"/>
              <a:t>中的数据构成</a:t>
            </a:r>
            <a:endParaRPr lang="en-US" altLang="zh-CN" dirty="0" smtClean="0"/>
          </a:p>
          <a:p>
            <a:pPr lvl="1" eaLnBrk="1" hangingPunct="1">
              <a:lnSpc>
                <a:spcPct val="120000"/>
              </a:lnSpc>
              <a:defRPr/>
            </a:pPr>
            <a:endParaRPr lang="en-US" altLang="zh-CN"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body" idx="1"/>
          </p:nvPr>
        </p:nvSpPr>
        <p:spPr>
          <a:xfrm>
            <a:off x="179388" y="1628775"/>
            <a:ext cx="8785225" cy="5040313"/>
          </a:xfrm>
        </p:spPr>
        <p:txBody>
          <a:bodyPr/>
          <a:lstStyle/>
          <a:p>
            <a:pPr marL="442913" indent="-442913" eaLnBrk="1" hangingPunct="1">
              <a:defRPr/>
            </a:pPr>
            <a:r>
              <a:rPr lang="zh-CN" altLang="en-US" b="1" dirty="0" smtClean="0">
                <a:solidFill>
                  <a:schemeClr val="folHlink"/>
                </a:solidFill>
              </a:rPr>
              <a:t>关键词 </a:t>
            </a:r>
            <a:r>
              <a:rPr lang="zh-CN" altLang="en-US" dirty="0" smtClean="0"/>
              <a:t>是指语言预定义的标识符，它们有固定的作用和含义，在程序中不能用作自定义实体的名字。例如：</a:t>
            </a:r>
            <a:r>
              <a:rPr lang="en-US" altLang="zh-CN" dirty="0" smtClean="0"/>
              <a:t>if</a:t>
            </a:r>
            <a:r>
              <a:rPr lang="zh-CN" altLang="en-US" dirty="0" smtClean="0"/>
              <a:t>、</a:t>
            </a:r>
            <a:r>
              <a:rPr lang="en-US" altLang="zh-CN" dirty="0" smtClean="0"/>
              <a:t>for</a:t>
            </a:r>
            <a:r>
              <a:rPr lang="zh-CN" altLang="en-US" dirty="0" smtClean="0"/>
              <a:t>、</a:t>
            </a:r>
            <a:r>
              <a:rPr lang="en-US" altLang="zh-CN" dirty="0" smtClean="0"/>
              <a:t>switch</a:t>
            </a:r>
            <a:r>
              <a:rPr lang="zh-CN" altLang="en-US" dirty="0" smtClean="0"/>
              <a:t>等。</a:t>
            </a:r>
            <a:endParaRPr lang="en-US" altLang="zh-CN" dirty="0" smtClean="0"/>
          </a:p>
          <a:p>
            <a:pPr marL="442913" indent="-442913" eaLnBrk="1" hangingPunct="1">
              <a:defRPr/>
            </a:pPr>
            <a:r>
              <a:rPr lang="en-US" altLang="zh-CN" dirty="0" smtClean="0"/>
              <a:t>C/C++</a:t>
            </a:r>
            <a:r>
              <a:rPr lang="zh-CN" altLang="en-US" dirty="0" smtClean="0"/>
              <a:t>的关键词参见</a:t>
            </a:r>
            <a:r>
              <a:rPr lang="zh-CN" altLang="en-US" dirty="0"/>
              <a:t>教材的表</a:t>
            </a:r>
            <a:r>
              <a:rPr lang="en-US" altLang="zh-CN" dirty="0" smtClean="0"/>
              <a:t>1-3</a:t>
            </a:r>
            <a:r>
              <a:rPr lang="zh-CN" altLang="en-US" dirty="0" smtClean="0"/>
              <a:t>。</a:t>
            </a:r>
          </a:p>
        </p:txBody>
      </p:sp>
      <p:sp>
        <p:nvSpPr>
          <p:cNvPr id="192512" name="Rectangle 0"/>
          <p:cNvSpPr>
            <a:spLocks noGrp="1" noChangeArrowheads="1"/>
          </p:cNvSpPr>
          <p:nvPr>
            <p:ph type="title"/>
          </p:nvPr>
        </p:nvSpPr>
        <p:spPr/>
        <p:txBody>
          <a:bodyPr/>
          <a:lstStyle/>
          <a:p>
            <a:pPr eaLnBrk="1" hangingPunct="1">
              <a:defRPr/>
            </a:pPr>
            <a:r>
              <a:rPr lang="zh-CN" altLang="en-US" smtClean="0"/>
              <a:t>关键词</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eaLnBrk="1" hangingPunct="1">
              <a:defRPr/>
            </a:pPr>
            <a:r>
              <a:rPr lang="zh-CN" altLang="en-US" smtClean="0"/>
              <a:t>字面常量</a:t>
            </a:r>
          </a:p>
        </p:txBody>
      </p:sp>
      <p:sp>
        <p:nvSpPr>
          <p:cNvPr id="191491" name="Rectangle 3"/>
          <p:cNvSpPr>
            <a:spLocks noGrp="1" noChangeArrowheads="1"/>
          </p:cNvSpPr>
          <p:nvPr>
            <p:ph type="body" idx="1"/>
          </p:nvPr>
        </p:nvSpPr>
        <p:spPr/>
        <p:txBody>
          <a:bodyPr/>
          <a:lstStyle/>
          <a:p>
            <a:pPr eaLnBrk="1" hangingPunct="1">
              <a:defRPr/>
            </a:pPr>
            <a:r>
              <a:rPr lang="zh-CN" altLang="en-US" b="1" dirty="0" smtClean="0">
                <a:solidFill>
                  <a:schemeClr val="folHlink"/>
                </a:solidFill>
              </a:rPr>
              <a:t>字面常量</a:t>
            </a:r>
            <a:r>
              <a:rPr lang="zh-CN" altLang="en-US" b="1" i="1" dirty="0" smtClean="0">
                <a:solidFill>
                  <a:schemeClr val="folHlink"/>
                </a:solidFill>
              </a:rPr>
              <a:t> </a:t>
            </a:r>
            <a:r>
              <a:rPr lang="zh-CN" altLang="en-US" dirty="0" smtClean="0"/>
              <a:t>用于表示在程序中直接书写的常量，又称</a:t>
            </a:r>
            <a:r>
              <a:rPr lang="zh-CN" altLang="en-US" b="1" dirty="0" smtClean="0">
                <a:solidFill>
                  <a:schemeClr val="folHlink"/>
                </a:solidFill>
              </a:rPr>
              <a:t>直接量</a:t>
            </a:r>
            <a:r>
              <a:rPr lang="zh-CN" altLang="en-US" dirty="0" smtClean="0"/>
              <a:t>（</a:t>
            </a:r>
            <a:r>
              <a:rPr lang="en-US" altLang="zh-CN" dirty="0" smtClean="0"/>
              <a:t>literal</a:t>
            </a:r>
            <a:r>
              <a:rPr lang="zh-CN" altLang="en-GB" dirty="0" smtClean="0"/>
              <a:t>）</a:t>
            </a:r>
            <a:r>
              <a:rPr lang="zh-CN" altLang="en-US" dirty="0" smtClean="0"/>
              <a:t>。如：</a:t>
            </a:r>
            <a:r>
              <a:rPr lang="en-US" altLang="zh-CN" dirty="0" smtClean="0"/>
              <a:t>128</a:t>
            </a:r>
            <a:r>
              <a:rPr lang="zh-CN" altLang="en-US" dirty="0" smtClean="0"/>
              <a:t>、</a:t>
            </a:r>
            <a:r>
              <a:rPr lang="en-US" altLang="zh-CN" dirty="0" smtClean="0"/>
              <a:t>3.14</a:t>
            </a:r>
            <a:r>
              <a:rPr lang="zh-CN" altLang="en-US" dirty="0" smtClean="0"/>
              <a:t>、</a:t>
            </a:r>
            <a:r>
              <a:rPr lang="en-US" altLang="zh-CN" dirty="0" smtClean="0"/>
              <a:t>'A'</a:t>
            </a:r>
            <a:r>
              <a:rPr lang="zh-CN" altLang="en-US" dirty="0" smtClean="0"/>
              <a:t>、</a:t>
            </a:r>
            <a:r>
              <a:rPr lang="en-US" altLang="zh-CN" dirty="0" smtClean="0"/>
              <a:t>"</a:t>
            </a:r>
            <a:r>
              <a:rPr lang="en-US" altLang="zh-CN" dirty="0" err="1" smtClean="0"/>
              <a:t>abcd</a:t>
            </a:r>
            <a:r>
              <a:rPr lang="en-US" altLang="zh-CN" dirty="0" smtClean="0"/>
              <a:t>"</a:t>
            </a:r>
            <a:r>
              <a:rPr lang="zh-CN" altLang="en-US" dirty="0" smtClean="0"/>
              <a:t>等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eaLnBrk="1" hangingPunct="1">
              <a:defRPr/>
            </a:pPr>
            <a:r>
              <a:rPr lang="zh-CN" altLang="en-US" smtClean="0"/>
              <a:t>操作符（运算符）</a:t>
            </a:r>
          </a:p>
        </p:txBody>
      </p:sp>
      <p:sp>
        <p:nvSpPr>
          <p:cNvPr id="193539" name="Rectangle 3"/>
          <p:cNvSpPr>
            <a:spLocks noGrp="1" noChangeArrowheads="1"/>
          </p:cNvSpPr>
          <p:nvPr>
            <p:ph type="body" idx="1"/>
          </p:nvPr>
        </p:nvSpPr>
        <p:spPr/>
        <p:txBody>
          <a:bodyPr/>
          <a:lstStyle/>
          <a:p>
            <a:pPr eaLnBrk="1" hangingPunct="1">
              <a:defRPr/>
            </a:pPr>
            <a:r>
              <a:rPr lang="zh-CN" altLang="en-US" b="1" dirty="0" smtClean="0">
                <a:solidFill>
                  <a:schemeClr val="folHlink"/>
                </a:solidFill>
              </a:rPr>
              <a:t>操作符</a:t>
            </a:r>
            <a:r>
              <a:rPr lang="zh-CN" altLang="en-US" b="1" i="1" dirty="0" smtClean="0">
                <a:solidFill>
                  <a:schemeClr val="folHlink"/>
                </a:solidFill>
              </a:rPr>
              <a:t> </a:t>
            </a:r>
            <a:r>
              <a:rPr lang="zh-CN" altLang="en-US" dirty="0" smtClean="0"/>
              <a:t>用于描述运算。如：</a:t>
            </a:r>
            <a:r>
              <a:rPr lang="en-US" altLang="zh-CN" dirty="0" smtClean="0"/>
              <a:t>+</a:t>
            </a:r>
            <a:r>
              <a:rPr lang="zh-CN" altLang="en-US" dirty="0" smtClean="0"/>
              <a:t>，</a:t>
            </a:r>
            <a:r>
              <a:rPr lang="en-US" altLang="zh-CN" dirty="0" smtClean="0"/>
              <a:t>-</a:t>
            </a:r>
            <a:r>
              <a:rPr lang="zh-CN" altLang="en-US" dirty="0" smtClean="0"/>
              <a:t>，*，</a:t>
            </a:r>
            <a:r>
              <a:rPr lang="en-US" altLang="zh-CN" dirty="0" smtClean="0"/>
              <a:t>/</a:t>
            </a:r>
            <a:r>
              <a:rPr lang="zh-CN" altLang="en-US" dirty="0" smtClean="0"/>
              <a:t>， </a:t>
            </a:r>
            <a:r>
              <a:rPr lang="en-US" altLang="zh-CN" dirty="0" smtClean="0"/>
              <a:t>=</a:t>
            </a:r>
            <a:r>
              <a:rPr lang="zh-CN" altLang="en-US" dirty="0" smtClean="0"/>
              <a:t>， </a:t>
            </a:r>
            <a:r>
              <a:rPr lang="en-US" altLang="zh-CN" dirty="0" smtClean="0"/>
              <a:t>&gt;</a:t>
            </a:r>
            <a:r>
              <a:rPr lang="zh-CN" altLang="en-US" dirty="0" smtClean="0"/>
              <a:t>，</a:t>
            </a:r>
            <a:r>
              <a:rPr lang="en-US" altLang="zh-CN" dirty="0" smtClean="0"/>
              <a:t>&lt;</a:t>
            </a:r>
            <a:r>
              <a:rPr lang="zh-CN" altLang="en-US" dirty="0" smtClean="0"/>
              <a:t>，</a:t>
            </a:r>
            <a:r>
              <a:rPr lang="en-US" altLang="zh-CN" dirty="0" smtClean="0"/>
              <a:t>==</a:t>
            </a:r>
            <a:r>
              <a:rPr lang="zh-CN" altLang="en-US" dirty="0" smtClean="0"/>
              <a:t>，</a:t>
            </a:r>
            <a:r>
              <a:rPr lang="en-US" altLang="zh-CN" dirty="0" smtClean="0"/>
              <a:t>!=</a:t>
            </a:r>
            <a:r>
              <a:rPr lang="zh-CN" altLang="en-US" dirty="0" smtClean="0"/>
              <a:t>，</a:t>
            </a:r>
            <a:r>
              <a:rPr lang="en-US" altLang="zh-CN" dirty="0" smtClean="0"/>
              <a:t>&gt;=</a:t>
            </a:r>
            <a:r>
              <a:rPr lang="zh-CN" altLang="en-US" dirty="0" smtClean="0"/>
              <a:t>，</a:t>
            </a:r>
            <a:r>
              <a:rPr lang="en-US" altLang="zh-CN" dirty="0" smtClean="0"/>
              <a:t>&lt;=</a:t>
            </a:r>
            <a:r>
              <a:rPr lang="zh-CN" altLang="en-US" dirty="0" smtClean="0"/>
              <a:t>，</a:t>
            </a:r>
            <a:r>
              <a:rPr lang="en-US" altLang="zh-CN" dirty="0" smtClean="0"/>
              <a:t>||</a:t>
            </a:r>
            <a:r>
              <a:rPr lang="zh-CN" altLang="en-US" dirty="0" smtClean="0"/>
              <a:t>，</a:t>
            </a:r>
            <a:r>
              <a:rPr lang="en-US" altLang="zh-CN" dirty="0" smtClean="0"/>
              <a:t>&amp;&amp;</a:t>
            </a:r>
            <a:r>
              <a:rPr lang="zh-CN" altLang="en-US" dirty="0" smtClean="0"/>
              <a:t>等。</a:t>
            </a:r>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defRPr/>
            </a:pPr>
            <a:r>
              <a:rPr lang="zh-CN" altLang="en-US" smtClean="0"/>
              <a:t>标点符号</a:t>
            </a:r>
          </a:p>
        </p:txBody>
      </p:sp>
      <p:sp>
        <p:nvSpPr>
          <p:cNvPr id="194563" name="Rectangle 3"/>
          <p:cNvSpPr>
            <a:spLocks noGrp="1" noChangeArrowheads="1"/>
          </p:cNvSpPr>
          <p:nvPr>
            <p:ph type="body" idx="1"/>
          </p:nvPr>
        </p:nvSpPr>
        <p:spPr/>
        <p:txBody>
          <a:bodyPr/>
          <a:lstStyle/>
          <a:p>
            <a:pPr eaLnBrk="1" hangingPunct="1">
              <a:defRPr/>
            </a:pPr>
            <a:r>
              <a:rPr lang="zh-CN" altLang="en-US" b="1" dirty="0" smtClean="0">
                <a:solidFill>
                  <a:schemeClr val="folHlink"/>
                </a:solidFill>
              </a:rPr>
              <a:t>标点符号</a:t>
            </a:r>
            <a:r>
              <a:rPr lang="zh-CN" altLang="en-US" b="1" i="1" dirty="0" smtClean="0">
                <a:solidFill>
                  <a:schemeClr val="folHlink"/>
                </a:solidFill>
              </a:rPr>
              <a:t> </a:t>
            </a:r>
            <a:r>
              <a:rPr lang="zh-CN" altLang="en-US" dirty="0" smtClean="0"/>
              <a:t>起到某些语法、语义上的作用。如：逗号、分号、冒号、括号等。</a:t>
            </a:r>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Rectangle 3"/>
          <p:cNvSpPr>
            <a:spLocks noGrp="1" noChangeArrowheads="1"/>
          </p:cNvSpPr>
          <p:nvPr>
            <p:ph type="body" idx="1"/>
          </p:nvPr>
        </p:nvSpPr>
        <p:spPr>
          <a:xfrm>
            <a:off x="682625" y="1628775"/>
            <a:ext cx="7921625" cy="4968875"/>
          </a:xfrm>
        </p:spPr>
        <p:txBody>
          <a:bodyPr/>
          <a:lstStyle/>
          <a:p>
            <a:pPr marL="442913" indent="-442913" eaLnBrk="1" hangingPunct="1">
              <a:defRPr/>
            </a:pPr>
            <a:r>
              <a:rPr lang="zh-CN" altLang="en-US" dirty="0" smtClean="0"/>
              <a:t>程序中单词之间有时需要用</a:t>
            </a:r>
            <a:r>
              <a:rPr lang="zh-CN" altLang="en-US" b="1" dirty="0" smtClean="0">
                <a:solidFill>
                  <a:schemeClr val="folHlink"/>
                </a:solidFill>
              </a:rPr>
              <a:t>空白符</a:t>
            </a:r>
            <a:r>
              <a:rPr lang="zh-CN" altLang="en-US" b="1" i="1" dirty="0" smtClean="0">
                <a:solidFill>
                  <a:schemeClr val="folHlink"/>
                </a:solidFill>
              </a:rPr>
              <a:t> </a:t>
            </a:r>
            <a:r>
              <a:rPr lang="zh-CN" altLang="en-US" dirty="0" smtClean="0"/>
              <a:t>把它们分开，使得它们在形式上成为独立的单位。例如，</a:t>
            </a:r>
            <a:r>
              <a:rPr lang="en-US" altLang="zh-CN" dirty="0"/>
              <a:t> </a:t>
            </a:r>
            <a:endParaRPr lang="en-US" altLang="zh-CN" dirty="0" smtClean="0"/>
          </a:p>
          <a:p>
            <a:pPr marL="842963" lvl="1" indent="-442913" eaLnBrk="1" hangingPunct="1">
              <a:defRPr/>
            </a:pPr>
            <a:r>
              <a:rPr lang="en-US" altLang="zh-CN" dirty="0" smtClean="0"/>
              <a:t>double</a:t>
            </a:r>
            <a:r>
              <a:rPr lang="zh-CN" altLang="en-US" dirty="0">
                <a:solidFill>
                  <a:srgbClr val="FFC000"/>
                </a:solidFill>
              </a:rPr>
              <a:t>凵</a:t>
            </a:r>
            <a:r>
              <a:rPr lang="en-US" altLang="zh-CN" dirty="0" smtClean="0"/>
              <a:t>r; </a:t>
            </a:r>
            <a:r>
              <a:rPr lang="zh-CN" altLang="en-US" dirty="0" smtClean="0"/>
              <a:t>（“</a:t>
            </a:r>
            <a:r>
              <a:rPr lang="zh-CN" altLang="en-US" dirty="0" smtClean="0">
                <a:solidFill>
                  <a:srgbClr val="FFC000"/>
                </a:solidFill>
              </a:rPr>
              <a:t>凵</a:t>
            </a:r>
            <a:r>
              <a:rPr lang="zh-CN" altLang="en-US" dirty="0" smtClean="0"/>
              <a:t>”代表空白符）</a:t>
            </a:r>
          </a:p>
          <a:p>
            <a:pPr marL="442913" indent="-442913" eaLnBrk="1" hangingPunct="1">
              <a:defRPr/>
            </a:pPr>
            <a:r>
              <a:rPr lang="zh-CN" altLang="en-US" dirty="0" smtClean="0"/>
              <a:t>空白符包括：</a:t>
            </a:r>
          </a:p>
          <a:p>
            <a:pPr marL="1344613" lvl="1" indent="-533400" eaLnBrk="1" hangingPunct="1">
              <a:defRPr/>
            </a:pPr>
            <a:r>
              <a:rPr lang="zh-CN" altLang="en-US" dirty="0" smtClean="0"/>
              <a:t>空格符</a:t>
            </a:r>
          </a:p>
          <a:p>
            <a:pPr marL="1344613" lvl="1" indent="-533400" eaLnBrk="1" hangingPunct="1">
              <a:defRPr/>
            </a:pPr>
            <a:r>
              <a:rPr lang="zh-CN" altLang="en-US" dirty="0" smtClean="0"/>
              <a:t>制表符</a:t>
            </a:r>
          </a:p>
          <a:p>
            <a:pPr marL="1344613" lvl="1" indent="-533400" eaLnBrk="1" hangingPunct="1">
              <a:defRPr/>
            </a:pPr>
            <a:r>
              <a:rPr lang="zh-CN" altLang="en-US" dirty="0" smtClean="0"/>
              <a:t>回车符</a:t>
            </a:r>
          </a:p>
          <a:p>
            <a:pPr marL="1344613" lvl="1" indent="-533400" eaLnBrk="1" hangingPunct="1">
              <a:defRPr/>
            </a:pPr>
            <a:r>
              <a:rPr lang="zh-CN" altLang="en-US" dirty="0" smtClean="0"/>
              <a:t>注释符       </a:t>
            </a:r>
          </a:p>
        </p:txBody>
      </p:sp>
      <p:sp>
        <p:nvSpPr>
          <p:cNvPr id="195584" name="Rectangle 0"/>
          <p:cNvSpPr>
            <a:spLocks noGrp="1" noChangeArrowheads="1"/>
          </p:cNvSpPr>
          <p:nvPr>
            <p:ph type="title"/>
          </p:nvPr>
        </p:nvSpPr>
        <p:spPr/>
        <p:txBody>
          <a:bodyPr/>
          <a:lstStyle/>
          <a:p>
            <a:pPr eaLnBrk="1" hangingPunct="1">
              <a:defRPr/>
            </a:pPr>
            <a:r>
              <a:rPr lang="zh-CN" altLang="en-US" smtClean="0"/>
              <a:t>空白符</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pPr eaLnBrk="1" hangingPunct="1">
              <a:defRPr/>
            </a:pPr>
            <a:r>
              <a:rPr lang="zh-CN" altLang="en-US" smtClean="0"/>
              <a:t>注释</a:t>
            </a:r>
          </a:p>
        </p:txBody>
      </p:sp>
      <p:sp>
        <p:nvSpPr>
          <p:cNvPr id="196611" name="Rectangle 3"/>
          <p:cNvSpPr>
            <a:spLocks noGrp="1" noChangeArrowheads="1"/>
          </p:cNvSpPr>
          <p:nvPr>
            <p:ph type="body" idx="1"/>
          </p:nvPr>
        </p:nvSpPr>
        <p:spPr/>
        <p:txBody>
          <a:bodyPr/>
          <a:lstStyle/>
          <a:p>
            <a:pPr eaLnBrk="1" hangingPunct="1">
              <a:defRPr/>
            </a:pPr>
            <a:r>
              <a:rPr lang="zh-CN" altLang="en-US" b="1" dirty="0" smtClean="0">
                <a:solidFill>
                  <a:schemeClr val="folHlink"/>
                </a:solidFill>
              </a:rPr>
              <a:t>注释</a:t>
            </a:r>
            <a:r>
              <a:rPr lang="zh-CN" altLang="en-US" b="1" i="1" dirty="0" smtClean="0">
                <a:solidFill>
                  <a:schemeClr val="folHlink"/>
                </a:solidFill>
              </a:rPr>
              <a:t> </a:t>
            </a:r>
            <a:r>
              <a:rPr lang="zh-CN" altLang="en-US" dirty="0" smtClean="0"/>
              <a:t>是为了方便对程序的理解而加在源程序中的说明性文字信息。它们不属于可执行程序的一部分！</a:t>
            </a:r>
          </a:p>
          <a:p>
            <a:pPr eaLnBrk="1" hangingPunct="1">
              <a:defRPr/>
            </a:pPr>
            <a:r>
              <a:rPr lang="zh-CN" altLang="en-US" dirty="0" smtClean="0"/>
              <a:t>注释分为：</a:t>
            </a:r>
          </a:p>
          <a:p>
            <a:pPr lvl="1" eaLnBrk="1" hangingPunct="1">
              <a:defRPr/>
            </a:pPr>
            <a:r>
              <a:rPr lang="zh-CN" altLang="en-US" dirty="0"/>
              <a:t>多行注释：以</a:t>
            </a:r>
            <a:r>
              <a:rPr lang="zh-CN" altLang="en-US" dirty="0" smtClean="0"/>
              <a:t>符号“</a:t>
            </a:r>
            <a:r>
              <a:rPr lang="en-US" altLang="zh-CN" dirty="0" smtClean="0">
                <a:solidFill>
                  <a:schemeClr val="folHlink"/>
                </a:solidFill>
              </a:rPr>
              <a:t>/*</a:t>
            </a:r>
            <a:r>
              <a:rPr lang="zh-CN" altLang="en-US" dirty="0" smtClean="0"/>
              <a:t>”开始</a:t>
            </a:r>
            <a:r>
              <a:rPr lang="zh-CN" altLang="en-US" dirty="0"/>
              <a:t>到</a:t>
            </a:r>
            <a:r>
              <a:rPr lang="zh-CN" altLang="en-US" dirty="0" smtClean="0"/>
              <a:t>符号“</a:t>
            </a:r>
            <a:r>
              <a:rPr lang="zh-CN" altLang="en-US" dirty="0" smtClean="0">
                <a:solidFill>
                  <a:schemeClr val="folHlink"/>
                </a:solidFill>
              </a:rPr>
              <a:t>*</a:t>
            </a:r>
            <a:r>
              <a:rPr lang="en-US" altLang="zh-CN" dirty="0" smtClean="0">
                <a:solidFill>
                  <a:schemeClr val="folHlink"/>
                </a:solidFill>
              </a:rPr>
              <a:t>/</a:t>
            </a:r>
            <a:r>
              <a:rPr lang="zh-CN" altLang="en-US" dirty="0" smtClean="0"/>
              <a:t>”结束</a:t>
            </a:r>
            <a:r>
              <a:rPr lang="zh-CN" altLang="en-US" dirty="0"/>
              <a:t>。</a:t>
            </a:r>
          </a:p>
          <a:p>
            <a:pPr lvl="1" eaLnBrk="1" hangingPunct="1">
              <a:defRPr/>
            </a:pPr>
            <a:r>
              <a:rPr lang="zh-CN" altLang="en-US" dirty="0" smtClean="0"/>
              <a:t>单行</a:t>
            </a:r>
            <a:r>
              <a:rPr lang="zh-CN" altLang="en-US" dirty="0"/>
              <a:t>注释（</a:t>
            </a:r>
            <a:r>
              <a:rPr lang="en-US" altLang="zh-CN" dirty="0"/>
              <a:t>C++</a:t>
            </a:r>
            <a:r>
              <a:rPr lang="zh-CN" altLang="en-US" dirty="0"/>
              <a:t>扩充）：</a:t>
            </a:r>
            <a:r>
              <a:rPr lang="zh-CN" altLang="en-US" dirty="0" smtClean="0"/>
              <a:t>从符号“</a:t>
            </a:r>
            <a:r>
              <a:rPr lang="en-US" altLang="zh-CN" dirty="0" smtClean="0">
                <a:solidFill>
                  <a:schemeClr val="folHlink"/>
                </a:solidFill>
              </a:rPr>
              <a:t>//</a:t>
            </a:r>
            <a:r>
              <a:rPr lang="zh-CN" altLang="en-US" dirty="0" smtClean="0"/>
              <a:t>”开始到本行结束。</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eaLnBrk="1" hangingPunct="1">
              <a:defRPr/>
            </a:pPr>
            <a:r>
              <a:rPr lang="zh-CN" altLang="en-US" smtClean="0"/>
              <a:t>续行符</a:t>
            </a:r>
          </a:p>
        </p:txBody>
      </p:sp>
      <p:sp>
        <p:nvSpPr>
          <p:cNvPr id="214019" name="Rectangle 3"/>
          <p:cNvSpPr>
            <a:spLocks noGrp="1" noChangeArrowheads="1"/>
          </p:cNvSpPr>
          <p:nvPr>
            <p:ph type="body" idx="1"/>
          </p:nvPr>
        </p:nvSpPr>
        <p:spPr/>
        <p:txBody>
          <a:bodyPr/>
          <a:lstStyle/>
          <a:p>
            <a:pPr eaLnBrk="1" hangingPunct="1">
              <a:defRPr/>
            </a:pPr>
            <a:r>
              <a:rPr lang="zh-CN" altLang="en-US" dirty="0" smtClean="0"/>
              <a:t>一个单词如果在一行中写不下（如一个很长的字符串常量），则可以把它分几行来写，这时，需要在每一行（最后一行除外）的后面加上一个</a:t>
            </a:r>
            <a:r>
              <a:rPr lang="zh-CN" altLang="en-US" dirty="0" smtClean="0">
                <a:solidFill>
                  <a:schemeClr val="folHlink"/>
                </a:solidFill>
              </a:rPr>
              <a:t>续行符</a:t>
            </a:r>
            <a:r>
              <a:rPr lang="zh-CN" altLang="en-US" dirty="0" smtClean="0"/>
              <a:t>。</a:t>
            </a:r>
          </a:p>
          <a:p>
            <a:pPr eaLnBrk="1" hangingPunct="1">
              <a:defRPr/>
            </a:pPr>
            <a:r>
              <a:rPr lang="zh-CN" altLang="en-US" dirty="0" smtClean="0"/>
              <a:t>续行符由一个反斜杠（</a:t>
            </a:r>
            <a:r>
              <a:rPr lang="en-US" altLang="zh-CN" dirty="0" smtClean="0">
                <a:solidFill>
                  <a:schemeClr val="folHlink"/>
                </a:solidFill>
              </a:rPr>
              <a:t>\</a:t>
            </a:r>
            <a:r>
              <a:rPr lang="zh-CN" altLang="en-US" dirty="0" smtClean="0"/>
              <a:t>）后面紧跟一个换行符（回车）构成。</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684213" y="84138"/>
            <a:ext cx="7772400" cy="823912"/>
          </a:xfrm>
        </p:spPr>
        <p:txBody>
          <a:bodyPr/>
          <a:lstStyle/>
          <a:p>
            <a:pPr eaLnBrk="1" hangingPunct="1">
              <a:defRPr/>
            </a:pPr>
            <a:r>
              <a:rPr lang="zh-CN" altLang="en-US" smtClean="0"/>
              <a:t>语法的形式描述 </a:t>
            </a:r>
          </a:p>
        </p:txBody>
      </p:sp>
      <p:sp>
        <p:nvSpPr>
          <p:cNvPr id="130051" name="Rectangle 3"/>
          <p:cNvSpPr>
            <a:spLocks noGrp="1" noChangeArrowheads="1"/>
          </p:cNvSpPr>
          <p:nvPr>
            <p:ph type="body" idx="1"/>
          </p:nvPr>
        </p:nvSpPr>
        <p:spPr>
          <a:xfrm>
            <a:off x="395288" y="1196975"/>
            <a:ext cx="8424862" cy="5472113"/>
          </a:xfrm>
        </p:spPr>
        <p:txBody>
          <a:bodyPr/>
          <a:lstStyle/>
          <a:p>
            <a:pPr marL="357188" indent="-357188" eaLnBrk="1" hangingPunct="1">
              <a:lnSpc>
                <a:spcPct val="90000"/>
              </a:lnSpc>
              <a:defRPr/>
            </a:pPr>
            <a:r>
              <a:rPr lang="zh-CN" altLang="en-US" sz="2800" dirty="0" smtClean="0"/>
              <a:t>对一个语言的语法进行精确地描述往往需要采用另一个相对简单、没有歧义的</a:t>
            </a:r>
            <a:r>
              <a:rPr lang="zh-CN" altLang="en-US" sz="2800" dirty="0" smtClean="0">
                <a:solidFill>
                  <a:srgbClr val="FFC000"/>
                </a:solidFill>
              </a:rPr>
              <a:t>形式语言</a:t>
            </a:r>
            <a:r>
              <a:rPr lang="zh-CN" altLang="en-US" sz="2800" dirty="0" smtClean="0"/>
              <a:t>（称为</a:t>
            </a:r>
            <a:r>
              <a:rPr lang="zh-CN" altLang="en-US" sz="2800" dirty="0" smtClean="0">
                <a:solidFill>
                  <a:srgbClr val="FFC000"/>
                </a:solidFill>
              </a:rPr>
              <a:t>元语言</a:t>
            </a:r>
            <a:r>
              <a:rPr lang="zh-CN" altLang="en-US" sz="2800" dirty="0" smtClean="0"/>
              <a:t>）来完成。</a:t>
            </a:r>
          </a:p>
          <a:p>
            <a:pPr marL="357188" indent="-357188" eaLnBrk="1" hangingPunct="1">
              <a:lnSpc>
                <a:spcPct val="90000"/>
              </a:lnSpc>
              <a:defRPr/>
            </a:pPr>
            <a:r>
              <a:rPr lang="zh-CN" altLang="en-US" sz="2800" dirty="0" smtClean="0"/>
              <a:t>较常用的用于描述语言语法的元语言是一种称为</a:t>
            </a:r>
            <a:r>
              <a:rPr lang="en-US" altLang="zh-CN" sz="2800" dirty="0" smtClean="0">
                <a:solidFill>
                  <a:srgbClr val="FFC000"/>
                </a:solidFill>
              </a:rPr>
              <a:t>BNF</a:t>
            </a:r>
            <a:r>
              <a:rPr lang="zh-CN" altLang="en-US" sz="2800" dirty="0" smtClean="0"/>
              <a:t>（</a:t>
            </a:r>
            <a:r>
              <a:rPr lang="en-US" altLang="zh-CN" sz="2800" dirty="0" smtClean="0"/>
              <a:t>Backus-Naur Form</a:t>
            </a:r>
            <a:r>
              <a:rPr lang="zh-CN" altLang="en-US" sz="2800" smtClean="0"/>
              <a:t>）的形式语言</a:t>
            </a:r>
            <a:r>
              <a:rPr lang="zh-CN" altLang="en-US" sz="2800" dirty="0" smtClean="0"/>
              <a:t>。例如，</a:t>
            </a:r>
            <a:r>
              <a:rPr lang="en-US" altLang="zh-CN" sz="2800" dirty="0" smtClean="0"/>
              <a:t>C/C++</a:t>
            </a:r>
            <a:r>
              <a:rPr lang="zh-CN" altLang="en-US" sz="2800" dirty="0" smtClean="0"/>
              <a:t>标识符的构成规则可用</a:t>
            </a:r>
            <a:r>
              <a:rPr lang="en-US" altLang="zh-CN" sz="2800" dirty="0" smtClean="0"/>
              <a:t>BNF</a:t>
            </a:r>
            <a:r>
              <a:rPr lang="zh-CN" altLang="en-US" sz="2800" dirty="0" smtClean="0"/>
              <a:t>描述成：</a:t>
            </a:r>
          </a:p>
          <a:p>
            <a:pPr marL="357188" indent="-357188" eaLnBrk="1" hangingPunct="1">
              <a:lnSpc>
                <a:spcPct val="90000"/>
              </a:lnSpc>
              <a:buFont typeface="Wingdings" pitchFamily="2" charset="2"/>
              <a:buNone/>
              <a:defRPr/>
            </a:pPr>
            <a:endParaRPr lang="zh-CN" altLang="en-US" sz="2800" dirty="0" smtClean="0"/>
          </a:p>
          <a:p>
            <a:pPr marL="357188" indent="-357188" eaLnBrk="1" hangingPunct="1">
              <a:lnSpc>
                <a:spcPct val="90000"/>
              </a:lnSpc>
              <a:buFont typeface="Wingdings" pitchFamily="2" charset="2"/>
              <a:buNone/>
              <a:defRPr/>
            </a:pPr>
            <a:r>
              <a:rPr lang="en-US" altLang="zh-CN" sz="2400" dirty="0" smtClean="0"/>
              <a:t>&lt;</a:t>
            </a:r>
            <a:r>
              <a:rPr lang="zh-CN" altLang="en-US" sz="2400" dirty="0" smtClean="0"/>
              <a:t>标识符</a:t>
            </a:r>
            <a:r>
              <a:rPr lang="en-US" altLang="zh-CN" sz="2400" dirty="0" smtClean="0"/>
              <a:t>&gt; ::= &lt;</a:t>
            </a:r>
            <a:r>
              <a:rPr lang="zh-CN" altLang="en-US" sz="2400" dirty="0" smtClean="0"/>
              <a:t>非数字字符</a:t>
            </a:r>
            <a:r>
              <a:rPr lang="en-US" altLang="zh-CN" sz="2400" dirty="0" smtClean="0"/>
              <a:t>&gt;|&lt;</a:t>
            </a:r>
            <a:r>
              <a:rPr lang="zh-CN" altLang="en-US" sz="2400" dirty="0" smtClean="0"/>
              <a:t>标识符</a:t>
            </a:r>
            <a:r>
              <a:rPr lang="en-US" altLang="zh-CN" sz="2400" dirty="0" smtClean="0"/>
              <a:t>&gt;&lt;</a:t>
            </a:r>
            <a:r>
              <a:rPr lang="zh-CN" altLang="en-US" sz="2400" dirty="0" smtClean="0"/>
              <a:t>非数字字符</a:t>
            </a:r>
            <a:r>
              <a:rPr lang="en-US" altLang="zh-CN" sz="2400" dirty="0" smtClean="0"/>
              <a:t>&gt;|</a:t>
            </a:r>
          </a:p>
          <a:p>
            <a:pPr marL="357188" indent="-357188" eaLnBrk="1" hangingPunct="1">
              <a:lnSpc>
                <a:spcPct val="90000"/>
              </a:lnSpc>
              <a:buFont typeface="Wingdings" pitchFamily="2" charset="2"/>
              <a:buNone/>
              <a:defRPr/>
            </a:pPr>
            <a:r>
              <a:rPr lang="en-US" altLang="zh-CN" sz="2400" dirty="0" smtClean="0"/>
              <a:t>		 &lt;</a:t>
            </a:r>
            <a:r>
              <a:rPr lang="zh-CN" altLang="en-US" sz="2400" dirty="0" smtClean="0"/>
              <a:t>标识符</a:t>
            </a:r>
            <a:r>
              <a:rPr lang="en-US" altLang="zh-CN" sz="2400" dirty="0" smtClean="0"/>
              <a:t>&gt;&lt;</a:t>
            </a:r>
            <a:r>
              <a:rPr lang="zh-CN" altLang="en-US" sz="2400" dirty="0" smtClean="0"/>
              <a:t>数字字符</a:t>
            </a:r>
            <a:r>
              <a:rPr lang="en-US" altLang="zh-CN" sz="2400" dirty="0" smtClean="0"/>
              <a:t>&gt;</a:t>
            </a:r>
          </a:p>
          <a:p>
            <a:pPr marL="357188" indent="-357188" eaLnBrk="1" hangingPunct="1">
              <a:lnSpc>
                <a:spcPct val="90000"/>
              </a:lnSpc>
              <a:buFont typeface="Wingdings" pitchFamily="2" charset="2"/>
              <a:buNone/>
              <a:defRPr/>
            </a:pPr>
            <a:r>
              <a:rPr lang="en-US" altLang="zh-CN" sz="2400" dirty="0" smtClean="0"/>
              <a:t>&lt;</a:t>
            </a:r>
            <a:r>
              <a:rPr lang="zh-CN" altLang="en-US" sz="2400" dirty="0" smtClean="0"/>
              <a:t>非数字字符</a:t>
            </a:r>
            <a:r>
              <a:rPr lang="en-US" altLang="zh-CN" sz="2400" dirty="0" smtClean="0"/>
              <a:t>&gt; ::=    	</a:t>
            </a:r>
            <a:r>
              <a:rPr lang="en-US" altLang="zh-CN" sz="2400" dirty="0" smtClean="0">
                <a:latin typeface="Times New Roman" pitchFamily="18" charset="0"/>
              </a:rPr>
              <a:t>_|A|B|C|D|E|F|G|H|I|J|K|L|M|N|O|P|Q|R|S|T|U|V|W|X|Y|Z|</a:t>
            </a:r>
          </a:p>
          <a:p>
            <a:pPr marL="357188" indent="-357188" eaLnBrk="1" hangingPunct="1">
              <a:lnSpc>
                <a:spcPct val="90000"/>
              </a:lnSpc>
              <a:buFont typeface="Wingdings" pitchFamily="2" charset="2"/>
              <a:buNone/>
              <a:defRPr/>
            </a:pPr>
            <a:r>
              <a:rPr lang="en-US" altLang="zh-CN" sz="2400" dirty="0" smtClean="0">
                <a:latin typeface="Times New Roman" pitchFamily="18" charset="0"/>
              </a:rPr>
              <a:t>		</a:t>
            </a:r>
            <a:r>
              <a:rPr lang="en-US" altLang="zh-CN" sz="2400" dirty="0" err="1" smtClean="0">
                <a:latin typeface="Times New Roman" pitchFamily="18" charset="0"/>
              </a:rPr>
              <a:t>a|b|c|d|e|f|g|h|i|j|k|l|m|n|o|p|q|r|s|t|u|v|w|x|y|z</a:t>
            </a:r>
            <a:endParaRPr lang="en-US" altLang="zh-CN" sz="2400" dirty="0" smtClean="0">
              <a:latin typeface="Times New Roman" pitchFamily="18" charset="0"/>
            </a:endParaRPr>
          </a:p>
          <a:p>
            <a:pPr marL="357188" indent="-357188" eaLnBrk="1" hangingPunct="1">
              <a:lnSpc>
                <a:spcPct val="90000"/>
              </a:lnSpc>
              <a:buFont typeface="Wingdings" pitchFamily="2" charset="2"/>
              <a:buNone/>
              <a:defRPr/>
            </a:pPr>
            <a:r>
              <a:rPr lang="en-US" altLang="zh-CN" sz="2400" dirty="0" smtClean="0"/>
              <a:t>&lt;</a:t>
            </a:r>
            <a:r>
              <a:rPr lang="zh-CN" altLang="en-US" sz="2400" dirty="0" smtClean="0"/>
              <a:t>数字字符</a:t>
            </a:r>
            <a:r>
              <a:rPr lang="en-US" altLang="zh-CN" sz="2400" dirty="0" smtClean="0"/>
              <a:t>&gt; ::= 0|1|2|3|4|5|6|7|8|9</a:t>
            </a:r>
            <a:r>
              <a:rPr lang="en-US" altLang="zh-CN" sz="2800" dirty="0" smtClean="0"/>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115888"/>
            <a:ext cx="8229600" cy="1143000"/>
          </a:xfrm>
        </p:spPr>
        <p:txBody>
          <a:bodyPr/>
          <a:lstStyle/>
          <a:p>
            <a:pPr eaLnBrk="1" hangingPunct="1">
              <a:defRPr/>
            </a:pPr>
            <a:r>
              <a:rPr lang="zh-CN" altLang="en-US" dirty="0" smtClean="0"/>
              <a:t>计算机能执行的指令</a:t>
            </a:r>
          </a:p>
        </p:txBody>
      </p:sp>
      <p:sp>
        <p:nvSpPr>
          <p:cNvPr id="9219" name="Rectangle 3"/>
          <p:cNvSpPr>
            <a:spLocks noGrp="1" noChangeArrowheads="1"/>
          </p:cNvSpPr>
          <p:nvPr>
            <p:ph type="body" idx="1"/>
          </p:nvPr>
        </p:nvSpPr>
        <p:spPr>
          <a:xfrm>
            <a:off x="457200" y="1412875"/>
            <a:ext cx="8229600" cy="5256213"/>
          </a:xfrm>
        </p:spPr>
        <p:txBody>
          <a:bodyPr>
            <a:normAutofit fontScale="77500" lnSpcReduction="20000"/>
          </a:bodyPr>
          <a:lstStyle/>
          <a:p>
            <a:pPr eaLnBrk="1" hangingPunct="1">
              <a:lnSpc>
                <a:spcPct val="120000"/>
              </a:lnSpc>
              <a:defRPr/>
            </a:pPr>
            <a:r>
              <a:rPr lang="zh-CN" altLang="en-US" dirty="0" smtClean="0">
                <a:solidFill>
                  <a:schemeClr val="folHlink"/>
                </a:solidFill>
              </a:rPr>
              <a:t>算术指令</a:t>
            </a:r>
          </a:p>
          <a:p>
            <a:pPr lvl="1" eaLnBrk="1" hangingPunct="1">
              <a:lnSpc>
                <a:spcPct val="120000"/>
              </a:lnSpc>
              <a:defRPr/>
            </a:pPr>
            <a:r>
              <a:rPr lang="zh-CN" altLang="en-US" dirty="0" smtClean="0"/>
              <a:t>实现加、减、乘、除等基本运算。</a:t>
            </a:r>
          </a:p>
          <a:p>
            <a:pPr eaLnBrk="1" hangingPunct="1">
              <a:lnSpc>
                <a:spcPct val="120000"/>
              </a:lnSpc>
              <a:defRPr/>
            </a:pPr>
            <a:r>
              <a:rPr lang="zh-CN" altLang="en-US" dirty="0" smtClean="0">
                <a:solidFill>
                  <a:schemeClr val="folHlink"/>
                </a:solidFill>
              </a:rPr>
              <a:t>比较指令</a:t>
            </a:r>
          </a:p>
          <a:p>
            <a:pPr lvl="1" eaLnBrk="1" hangingPunct="1">
              <a:lnSpc>
                <a:spcPct val="120000"/>
              </a:lnSpc>
              <a:defRPr/>
            </a:pPr>
            <a:r>
              <a:rPr lang="zh-CN" altLang="en-US" dirty="0" smtClean="0"/>
              <a:t>比较两个操作数的大小等逻辑运算。</a:t>
            </a:r>
          </a:p>
          <a:p>
            <a:pPr eaLnBrk="1" hangingPunct="1">
              <a:lnSpc>
                <a:spcPct val="120000"/>
              </a:lnSpc>
              <a:defRPr/>
            </a:pPr>
            <a:r>
              <a:rPr lang="zh-CN" altLang="en-US" dirty="0" smtClean="0">
                <a:solidFill>
                  <a:schemeClr val="folHlink"/>
                </a:solidFill>
              </a:rPr>
              <a:t>数据传输指令</a:t>
            </a:r>
          </a:p>
          <a:p>
            <a:pPr lvl="1" eaLnBrk="1" hangingPunct="1">
              <a:lnSpc>
                <a:spcPct val="120000"/>
              </a:lnSpc>
              <a:defRPr/>
            </a:pPr>
            <a:r>
              <a:rPr lang="zh-CN" altLang="en-US" dirty="0" smtClean="0"/>
              <a:t>实现各单元之间的数据传输。</a:t>
            </a:r>
          </a:p>
          <a:p>
            <a:pPr eaLnBrk="1" hangingPunct="1">
              <a:lnSpc>
                <a:spcPct val="120000"/>
              </a:lnSpc>
              <a:defRPr/>
            </a:pPr>
            <a:r>
              <a:rPr lang="zh-CN" altLang="en-US" dirty="0" smtClean="0">
                <a:solidFill>
                  <a:schemeClr val="folHlink"/>
                </a:solidFill>
              </a:rPr>
              <a:t>流程控制指令</a:t>
            </a:r>
            <a:endParaRPr lang="zh-CN" altLang="en-US" dirty="0" smtClean="0"/>
          </a:p>
          <a:p>
            <a:pPr lvl="1" eaLnBrk="1" hangingPunct="1">
              <a:lnSpc>
                <a:spcPct val="120000"/>
              </a:lnSpc>
              <a:defRPr/>
            </a:pPr>
            <a:r>
              <a:rPr lang="zh-CN" altLang="en-US" dirty="0" smtClean="0"/>
              <a:t>用于确定下一条指令的在存储单元中的地址。默认为顺序执行，可以是转移</a:t>
            </a:r>
            <a:r>
              <a:rPr lang="zh-CN" altLang="en-US" dirty="0"/>
              <a:t>、循环以及子程序调用</a:t>
            </a:r>
            <a:r>
              <a:rPr lang="en-US" altLang="zh-CN" dirty="0"/>
              <a:t>/</a:t>
            </a:r>
            <a:r>
              <a:rPr lang="zh-CN" altLang="en-US" dirty="0"/>
              <a:t>返回等指令</a:t>
            </a:r>
            <a:r>
              <a:rPr lang="zh-CN" altLang="en-US" dirty="0" smtClean="0"/>
              <a:t>。</a:t>
            </a:r>
            <a:endParaRPr lang="en-US" altLang="zh-CN" dirty="0" smtClean="0"/>
          </a:p>
          <a:p>
            <a:pPr eaLnBrk="1" hangingPunct="1">
              <a:lnSpc>
                <a:spcPct val="120000"/>
              </a:lnSpc>
              <a:defRPr/>
            </a:pPr>
            <a:r>
              <a:rPr lang="zh-CN" altLang="en-US" dirty="0"/>
              <a:t>程序设计的任务是十分艰巨的，它要把各种应用问题落实到用一些简单的指令来解决</a:t>
            </a:r>
            <a:r>
              <a:rPr lang="zh-CN" altLang="en-US" dirty="0" smtClean="0"/>
              <a:t>！</a:t>
            </a:r>
            <a:endParaRPr lang="en-US" altLang="zh-CN" dirty="0" smtClean="0"/>
          </a:p>
          <a:p>
            <a:pPr eaLnBrk="1" hangingPunct="1">
              <a:lnSpc>
                <a:spcPct val="120000"/>
              </a:lnSpc>
              <a:defRPr/>
            </a:pPr>
            <a:r>
              <a:rPr lang="zh-CN" altLang="en-US" dirty="0">
                <a:solidFill>
                  <a:srgbClr val="FFC000"/>
                </a:solidFill>
              </a:rPr>
              <a:t>程序设计者</a:t>
            </a:r>
            <a:r>
              <a:rPr lang="zh-CN" altLang="en-US" dirty="0" smtClean="0">
                <a:solidFill>
                  <a:srgbClr val="FFC000"/>
                </a:solidFill>
              </a:rPr>
              <a:t>面临挑战</a:t>
            </a:r>
            <a:r>
              <a:rPr lang="zh-CN" altLang="en-US" dirty="0">
                <a:solidFill>
                  <a:srgbClr val="FFC000"/>
                </a:solidFill>
              </a:rPr>
              <a:t>！</a:t>
            </a:r>
            <a:endParaRPr lang="en-US" altLang="zh-CN" dirty="0">
              <a:solidFill>
                <a:srgbClr val="FFC000"/>
              </a:solidFill>
            </a:endParaRPr>
          </a:p>
          <a:p>
            <a:pPr eaLnBrk="1" hangingPunct="1">
              <a:lnSpc>
                <a:spcPct val="120000"/>
              </a:lnSpc>
              <a:defRPr/>
            </a:pPr>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8" end="8"/>
                                            </p:txEl>
                                          </p:spTgt>
                                        </p:tgtEl>
                                        <p:attrNameLst>
                                          <p:attrName>style.visibility</p:attrName>
                                        </p:attrNameLst>
                                      </p:cBhvr>
                                      <p:to>
                                        <p:strVal val="visible"/>
                                      </p:to>
                                    </p:set>
                                    <p:anim calcmode="lin" valueType="num">
                                      <p:cBhvr additive="base">
                                        <p:cTn id="7" dur="500" fill="hold"/>
                                        <p:tgtEl>
                                          <p:spTgt spid="9219">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9" end="9"/>
                                            </p:txEl>
                                          </p:spTgt>
                                        </p:tgtEl>
                                        <p:attrNameLst>
                                          <p:attrName>style.visibility</p:attrName>
                                        </p:attrNameLst>
                                      </p:cBhvr>
                                      <p:to>
                                        <p:strVal val="visible"/>
                                      </p:to>
                                    </p:set>
                                    <p:anim calcmode="lin" valueType="num">
                                      <p:cBhvr additive="base">
                                        <p:cTn id="13" dur="500" fill="hold"/>
                                        <p:tgtEl>
                                          <p:spTgt spid="9219">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hangingPunct="1">
              <a:defRPr/>
            </a:pPr>
            <a:r>
              <a:rPr lang="zh-CN" altLang="en-US" smtClean="0"/>
              <a:t>硬件概述</a:t>
            </a:r>
          </a:p>
        </p:txBody>
      </p:sp>
      <p:sp>
        <p:nvSpPr>
          <p:cNvPr id="210947" name="Rectangle 3"/>
          <p:cNvSpPr>
            <a:spLocks noGrp="1" noChangeArrowheads="1"/>
          </p:cNvSpPr>
          <p:nvPr>
            <p:ph type="body" idx="1"/>
          </p:nvPr>
        </p:nvSpPr>
        <p:spPr>
          <a:xfrm>
            <a:off x="457200" y="1600200"/>
            <a:ext cx="8229600" cy="5141168"/>
          </a:xfrm>
        </p:spPr>
        <p:txBody>
          <a:bodyPr>
            <a:normAutofit lnSpcReduction="10000"/>
          </a:bodyPr>
          <a:lstStyle/>
          <a:p>
            <a:pPr eaLnBrk="1" hangingPunct="1">
              <a:defRPr/>
            </a:pPr>
            <a:r>
              <a:rPr lang="zh-CN" altLang="en-US" dirty="0" smtClean="0">
                <a:solidFill>
                  <a:schemeClr val="folHlink"/>
                </a:solidFill>
              </a:rPr>
              <a:t>硬件</a:t>
            </a:r>
            <a:r>
              <a:rPr lang="zh-CN" altLang="en-US" dirty="0" smtClean="0"/>
              <a:t>是指构成计算机的元器件和设备。 </a:t>
            </a:r>
          </a:p>
          <a:p>
            <a:pPr eaLnBrk="1" hangingPunct="1">
              <a:defRPr/>
            </a:pPr>
            <a:r>
              <a:rPr lang="zh-CN" altLang="en-US" dirty="0" smtClean="0"/>
              <a:t>计算机元器件的发展经历了下面几个阶段：</a:t>
            </a:r>
          </a:p>
          <a:p>
            <a:pPr lvl="1" eaLnBrk="1" hangingPunct="1">
              <a:defRPr/>
            </a:pPr>
            <a:r>
              <a:rPr lang="zh-CN" altLang="en-US" dirty="0" smtClean="0"/>
              <a:t>电子管</a:t>
            </a:r>
          </a:p>
          <a:p>
            <a:pPr lvl="1" eaLnBrk="1" hangingPunct="1">
              <a:defRPr/>
            </a:pPr>
            <a:r>
              <a:rPr lang="zh-CN" altLang="en-US" dirty="0" smtClean="0"/>
              <a:t>晶体管</a:t>
            </a:r>
          </a:p>
          <a:p>
            <a:pPr lvl="1" eaLnBrk="1" hangingPunct="1">
              <a:defRPr/>
            </a:pPr>
            <a:r>
              <a:rPr lang="zh-CN" altLang="en-US" dirty="0" smtClean="0"/>
              <a:t>集成电路</a:t>
            </a:r>
          </a:p>
          <a:p>
            <a:pPr lvl="1" eaLnBrk="1" hangingPunct="1">
              <a:defRPr/>
            </a:pPr>
            <a:r>
              <a:rPr lang="zh-CN" altLang="en-US" dirty="0" smtClean="0"/>
              <a:t>超大规模集成电路</a:t>
            </a:r>
            <a:endParaRPr lang="en-US" altLang="zh-CN" dirty="0" smtClean="0"/>
          </a:p>
          <a:p>
            <a:pPr eaLnBrk="1" hangingPunct="1">
              <a:defRPr/>
            </a:pPr>
            <a:r>
              <a:rPr lang="zh-CN" altLang="en-US" dirty="0" smtClean="0"/>
              <a:t>计算机设备主要包括：</a:t>
            </a:r>
            <a:endParaRPr lang="en-US" altLang="zh-CN" dirty="0" smtClean="0"/>
          </a:p>
          <a:p>
            <a:pPr lvl="1" eaLnBrk="1" hangingPunct="1">
              <a:defRPr/>
            </a:pPr>
            <a:r>
              <a:rPr lang="zh-CN" altLang="en-US" dirty="0" smtClean="0"/>
              <a:t>中央处理器</a:t>
            </a:r>
            <a:endParaRPr lang="en-US" altLang="zh-CN" dirty="0" smtClean="0"/>
          </a:p>
          <a:p>
            <a:pPr lvl="1" eaLnBrk="1" hangingPunct="1">
              <a:defRPr/>
            </a:pPr>
            <a:r>
              <a:rPr lang="zh-CN" altLang="en-US" dirty="0" smtClean="0"/>
              <a:t>内部存储器</a:t>
            </a:r>
            <a:endParaRPr lang="en-US" altLang="zh-CN" dirty="0" smtClean="0"/>
          </a:p>
          <a:p>
            <a:pPr lvl="1" eaLnBrk="1" hangingPunct="1">
              <a:defRPr/>
            </a:pPr>
            <a:r>
              <a:rPr lang="zh-CN" altLang="en-US" dirty="0" smtClean="0"/>
              <a:t>外部设备（外部存储器、输入</a:t>
            </a:r>
            <a:r>
              <a:rPr lang="en-US" altLang="zh-CN" dirty="0" smtClean="0"/>
              <a:t>/</a:t>
            </a:r>
            <a:r>
              <a:rPr lang="zh-CN" altLang="en-US" dirty="0" smtClean="0"/>
              <a:t>输出设备）</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7"/>
          <p:cNvSpPr>
            <a:spLocks noChangeArrowheads="1"/>
          </p:cNvSpPr>
          <p:nvPr/>
        </p:nvSpPr>
        <p:spPr bwMode="auto">
          <a:xfrm>
            <a:off x="2051050" y="4914900"/>
            <a:ext cx="1152525" cy="574675"/>
          </a:xfrm>
          <a:prstGeom prst="rect">
            <a:avLst/>
          </a:prstGeom>
          <a:solidFill>
            <a:srgbClr val="FFFFFF">
              <a:alpha val="0"/>
            </a:srgbClr>
          </a:solidFill>
          <a:ln w="9525" algn="ctr">
            <a:solidFill>
              <a:schemeClr val="tx1"/>
            </a:solidFill>
            <a:miter lim="800000"/>
            <a:headEnd/>
            <a:tailEnd/>
          </a:ln>
        </p:spPr>
        <p:txBody>
          <a:bodyPr wrap="none" anchor="ct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r>
              <a:rPr lang="zh-CN" altLang="en-US" sz="2400"/>
              <a:t>外存</a:t>
            </a:r>
          </a:p>
        </p:txBody>
      </p:sp>
      <p:sp>
        <p:nvSpPr>
          <p:cNvPr id="6166" name="Rectangle 22"/>
          <p:cNvSpPr>
            <a:spLocks noChangeArrowheads="1"/>
          </p:cNvSpPr>
          <p:nvPr/>
        </p:nvSpPr>
        <p:spPr bwMode="auto">
          <a:xfrm>
            <a:off x="4067175" y="3571875"/>
            <a:ext cx="1655763" cy="720725"/>
          </a:xfrm>
          <a:prstGeom prst="rect">
            <a:avLst/>
          </a:prstGeom>
          <a:solidFill>
            <a:schemeClr val="accent1">
              <a:alpha val="0"/>
            </a:schemeClr>
          </a:solidFill>
          <a:ln w="9525">
            <a:solidFill>
              <a:schemeClr val="tx1"/>
            </a:solidFill>
            <a:miter lim="800000"/>
            <a:headEnd/>
            <a:tailEnd/>
          </a:ln>
          <a:effectLst/>
          <a:extLst/>
        </p:spPr>
        <p:txBody>
          <a:bodyPr wrap="none" anchor="ctr"/>
          <a:lstStyle/>
          <a:p>
            <a:pPr>
              <a:defRPr/>
            </a:pPr>
            <a:r>
              <a:rPr lang="zh-CN" altLang="en-US" sz="2400">
                <a:effectLst>
                  <a:outerShdw blurRad="38100" dist="38100" dir="2700000" algn="tl">
                    <a:srgbClr val="000000"/>
                  </a:outerShdw>
                </a:effectLst>
                <a:ea typeface="宋体" pitchFamily="2" charset="-122"/>
              </a:rPr>
              <a:t>外设</a:t>
            </a:r>
          </a:p>
          <a:p>
            <a:pPr>
              <a:defRPr/>
            </a:pPr>
            <a:r>
              <a:rPr lang="zh-CN" altLang="en-US" sz="2400">
                <a:effectLst>
                  <a:outerShdw blurRad="38100" dist="38100" dir="2700000" algn="tl">
                    <a:srgbClr val="000000"/>
                  </a:outerShdw>
                </a:effectLst>
                <a:ea typeface="宋体" pitchFamily="2" charset="-122"/>
              </a:rPr>
              <a:t>（</a:t>
            </a:r>
            <a:r>
              <a:rPr lang="en-US" altLang="zh-CN" sz="2400">
                <a:effectLst>
                  <a:outerShdw blurRad="38100" dist="38100" dir="2700000" algn="tl">
                    <a:srgbClr val="000000"/>
                  </a:outerShdw>
                </a:effectLst>
                <a:ea typeface="宋体" pitchFamily="2" charset="-122"/>
              </a:rPr>
              <a:t>Devices</a:t>
            </a:r>
            <a:r>
              <a:rPr lang="zh-CN" altLang="en-US" sz="2400">
                <a:effectLst>
                  <a:outerShdw blurRad="38100" dist="38100" dir="2700000" algn="tl">
                    <a:srgbClr val="000000"/>
                  </a:outerShdw>
                </a:effectLst>
                <a:ea typeface="宋体" pitchFamily="2" charset="-122"/>
              </a:rPr>
              <a:t>）</a:t>
            </a:r>
          </a:p>
        </p:txBody>
      </p:sp>
      <p:sp>
        <p:nvSpPr>
          <p:cNvPr id="6164" name="Rectangle 20"/>
          <p:cNvSpPr>
            <a:spLocks noChangeArrowheads="1"/>
          </p:cNvSpPr>
          <p:nvPr/>
        </p:nvSpPr>
        <p:spPr bwMode="auto">
          <a:xfrm>
            <a:off x="4286250" y="1555750"/>
            <a:ext cx="1654175" cy="865188"/>
          </a:xfrm>
          <a:prstGeom prst="rect">
            <a:avLst/>
          </a:prstGeom>
          <a:solidFill>
            <a:schemeClr val="accent1">
              <a:alpha val="0"/>
            </a:schemeClr>
          </a:solidFill>
          <a:ln w="9525">
            <a:solidFill>
              <a:schemeClr val="tx1"/>
            </a:solidFill>
            <a:miter lim="800000"/>
            <a:headEnd/>
            <a:tailEnd/>
          </a:ln>
          <a:effectLst/>
          <a:extLst/>
        </p:spPr>
        <p:txBody>
          <a:bodyPr wrap="none" anchor="ctr"/>
          <a:lstStyle/>
          <a:p>
            <a:pPr>
              <a:defRPr/>
            </a:pPr>
            <a:r>
              <a:rPr lang="zh-CN" altLang="en-US" sz="2400">
                <a:effectLst>
                  <a:outerShdw blurRad="38100" dist="38100" dir="2700000" algn="tl">
                    <a:srgbClr val="000000"/>
                  </a:outerShdw>
                </a:effectLst>
                <a:ea typeface="宋体" pitchFamily="2" charset="-122"/>
              </a:rPr>
              <a:t>内存</a:t>
            </a:r>
          </a:p>
          <a:p>
            <a:pPr>
              <a:defRPr/>
            </a:pPr>
            <a:r>
              <a:rPr lang="zh-CN" altLang="en-US" sz="2400">
                <a:effectLst>
                  <a:outerShdw blurRad="38100" dist="38100" dir="2700000" algn="tl">
                    <a:srgbClr val="000000"/>
                  </a:outerShdw>
                </a:effectLst>
                <a:ea typeface="宋体" pitchFamily="2" charset="-122"/>
              </a:rPr>
              <a:t>（</a:t>
            </a:r>
            <a:r>
              <a:rPr lang="en-US" altLang="zh-CN" sz="2400">
                <a:effectLst>
                  <a:outerShdw blurRad="38100" dist="38100" dir="2700000" algn="tl">
                    <a:srgbClr val="000000"/>
                  </a:outerShdw>
                </a:effectLst>
                <a:ea typeface="宋体" pitchFamily="2" charset="-122"/>
              </a:rPr>
              <a:t>Memory</a:t>
            </a:r>
            <a:r>
              <a:rPr lang="zh-CN" altLang="en-US" sz="2400">
                <a:effectLst>
                  <a:outerShdw blurRad="38100" dist="38100" dir="2700000" algn="tl">
                    <a:srgbClr val="000000"/>
                  </a:outerShdw>
                </a:effectLst>
                <a:ea typeface="宋体" pitchFamily="2" charset="-122"/>
              </a:rPr>
              <a:t>）</a:t>
            </a:r>
          </a:p>
        </p:txBody>
      </p:sp>
      <p:sp>
        <p:nvSpPr>
          <p:cNvPr id="6163" name="Rectangle 19"/>
          <p:cNvSpPr>
            <a:spLocks noChangeArrowheads="1"/>
          </p:cNvSpPr>
          <p:nvPr/>
        </p:nvSpPr>
        <p:spPr bwMode="auto">
          <a:xfrm>
            <a:off x="1331913" y="2635250"/>
            <a:ext cx="1871662" cy="793750"/>
          </a:xfrm>
          <a:prstGeom prst="rect">
            <a:avLst/>
          </a:prstGeom>
          <a:solidFill>
            <a:schemeClr val="accent1">
              <a:alpha val="0"/>
            </a:schemeClr>
          </a:solidFill>
          <a:ln w="9525">
            <a:solidFill>
              <a:schemeClr val="tx1"/>
            </a:solidFill>
            <a:miter lim="800000"/>
            <a:headEnd/>
            <a:tailEnd/>
          </a:ln>
          <a:effectLst/>
          <a:extLst/>
        </p:spPr>
        <p:txBody>
          <a:bodyPr wrap="none" anchor="ctr"/>
          <a:lstStyle/>
          <a:p>
            <a:pPr>
              <a:defRPr/>
            </a:pPr>
            <a:r>
              <a:rPr lang="zh-CN" altLang="en-US" sz="2400">
                <a:effectLst>
                  <a:outerShdw blurRad="38100" dist="38100" dir="2700000" algn="tl">
                    <a:srgbClr val="000000"/>
                  </a:outerShdw>
                </a:effectLst>
                <a:ea typeface="宋体" pitchFamily="2" charset="-122"/>
              </a:rPr>
              <a:t>中央处理器</a:t>
            </a:r>
          </a:p>
          <a:p>
            <a:pPr>
              <a:defRPr/>
            </a:pPr>
            <a:r>
              <a:rPr lang="zh-CN" altLang="en-US" sz="2400">
                <a:effectLst>
                  <a:outerShdw blurRad="38100" dist="38100" dir="2700000" algn="tl">
                    <a:srgbClr val="000000"/>
                  </a:outerShdw>
                </a:effectLst>
                <a:ea typeface="宋体" pitchFamily="2" charset="-122"/>
              </a:rPr>
              <a:t>（</a:t>
            </a:r>
            <a:r>
              <a:rPr lang="en-US" altLang="zh-CN" sz="2400">
                <a:effectLst>
                  <a:outerShdw blurRad="38100" dist="38100" dir="2700000" algn="tl">
                    <a:srgbClr val="000000"/>
                  </a:outerShdw>
                </a:effectLst>
                <a:ea typeface="宋体" pitchFamily="2" charset="-122"/>
              </a:rPr>
              <a:t>CPU</a:t>
            </a:r>
            <a:r>
              <a:rPr lang="zh-CN" altLang="en-US" sz="2400">
                <a:effectLst>
                  <a:outerShdw blurRad="38100" dist="38100" dir="2700000" algn="tl">
                    <a:srgbClr val="000000"/>
                  </a:outerShdw>
                </a:effectLst>
                <a:ea typeface="宋体" pitchFamily="2" charset="-122"/>
              </a:rPr>
              <a:t>）</a:t>
            </a:r>
          </a:p>
        </p:txBody>
      </p:sp>
      <p:sp>
        <p:nvSpPr>
          <p:cNvPr id="11270" name="Line 24"/>
          <p:cNvSpPr>
            <a:spLocks noChangeShapeType="1"/>
          </p:cNvSpPr>
          <p:nvPr/>
        </p:nvSpPr>
        <p:spPr bwMode="auto">
          <a:xfrm>
            <a:off x="5148263" y="2420938"/>
            <a:ext cx="0" cy="11509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1" name="Line 25"/>
          <p:cNvSpPr>
            <a:spLocks noChangeShapeType="1"/>
          </p:cNvSpPr>
          <p:nvPr/>
        </p:nvSpPr>
        <p:spPr bwMode="auto">
          <a:xfrm flipH="1">
            <a:off x="3203575" y="2997200"/>
            <a:ext cx="19446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2" name="Line 26"/>
          <p:cNvSpPr>
            <a:spLocks noChangeShapeType="1"/>
          </p:cNvSpPr>
          <p:nvPr/>
        </p:nvSpPr>
        <p:spPr bwMode="auto">
          <a:xfrm flipH="1">
            <a:off x="2627313" y="4292600"/>
            <a:ext cx="2232025" cy="622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3" name="Line 29"/>
          <p:cNvSpPr>
            <a:spLocks noChangeShapeType="1"/>
          </p:cNvSpPr>
          <p:nvPr/>
        </p:nvSpPr>
        <p:spPr bwMode="auto">
          <a:xfrm flipH="1">
            <a:off x="4932363" y="5518150"/>
            <a:ext cx="1944687"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4" name="Line 30"/>
          <p:cNvSpPr>
            <a:spLocks noChangeShapeType="1"/>
          </p:cNvSpPr>
          <p:nvPr/>
        </p:nvSpPr>
        <p:spPr bwMode="auto">
          <a:xfrm>
            <a:off x="6877050" y="5518150"/>
            <a:ext cx="1655763"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5" name="Line 31"/>
          <p:cNvSpPr>
            <a:spLocks noChangeShapeType="1"/>
          </p:cNvSpPr>
          <p:nvPr/>
        </p:nvSpPr>
        <p:spPr bwMode="auto">
          <a:xfrm flipH="1">
            <a:off x="684213" y="5489575"/>
            <a:ext cx="1870075" cy="4603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Line 32"/>
          <p:cNvSpPr>
            <a:spLocks noChangeShapeType="1"/>
          </p:cNvSpPr>
          <p:nvPr/>
        </p:nvSpPr>
        <p:spPr bwMode="auto">
          <a:xfrm>
            <a:off x="2554288" y="5489575"/>
            <a:ext cx="1368425" cy="4333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4" name="Rectangle 0"/>
          <p:cNvSpPr>
            <a:spLocks noGrp="1" noChangeArrowheads="1"/>
          </p:cNvSpPr>
          <p:nvPr>
            <p:ph type="title"/>
          </p:nvPr>
        </p:nvSpPr>
        <p:spPr>
          <a:xfrm>
            <a:off x="0" y="0"/>
            <a:ext cx="9144000" cy="1125538"/>
          </a:xfrm>
        </p:spPr>
        <p:txBody>
          <a:bodyPr anchorCtr="0"/>
          <a:lstStyle/>
          <a:p>
            <a:pPr eaLnBrk="1" hangingPunct="1">
              <a:defRPr/>
            </a:pPr>
            <a:r>
              <a:rPr lang="zh-CN" altLang="en-US" sz="3600" dirty="0" smtClean="0"/>
              <a:t>冯</a:t>
            </a:r>
            <a:r>
              <a:rPr lang="en-US" altLang="zh-CN" sz="3600" dirty="0" smtClean="0"/>
              <a:t>•</a:t>
            </a:r>
            <a:r>
              <a:rPr lang="zh-CN" altLang="en-US" sz="3600" dirty="0" smtClean="0"/>
              <a:t>诺依曼计算机的硬件设备组织</a:t>
            </a:r>
          </a:p>
        </p:txBody>
      </p:sp>
      <p:sp>
        <p:nvSpPr>
          <p:cNvPr id="124928" name="Text Box 0"/>
          <p:cNvSpPr txBox="1">
            <a:spLocks noChangeArrowheads="1"/>
          </p:cNvSpPr>
          <p:nvPr/>
        </p:nvSpPr>
        <p:spPr bwMode="auto">
          <a:xfrm>
            <a:off x="3903663" y="2630488"/>
            <a:ext cx="641350" cy="366712"/>
          </a:xfrm>
          <a:prstGeom prst="rect">
            <a:avLst/>
          </a:prstGeom>
          <a:noFill/>
          <a:ln>
            <a:noFill/>
          </a:ln>
          <a:effectLst/>
          <a:extLst/>
        </p:spPr>
        <p:txBody>
          <a:bodyPr wrap="none">
            <a:spAutoFit/>
          </a:bodyPr>
          <a:lstStyle/>
          <a:p>
            <a:pPr algn="l">
              <a:defRPr/>
            </a:pPr>
            <a:r>
              <a:rPr lang="zh-CN" altLang="en-US">
                <a:effectLst>
                  <a:outerShdw blurRad="38100" dist="38100" dir="2700000" algn="tl">
                    <a:srgbClr val="000000"/>
                  </a:outerShdw>
                </a:effectLst>
                <a:ea typeface="宋体" pitchFamily="2" charset="-122"/>
              </a:rPr>
              <a:t>总线</a:t>
            </a:r>
          </a:p>
        </p:txBody>
      </p:sp>
      <p:sp>
        <p:nvSpPr>
          <p:cNvPr id="124930" name="AutoShape 2"/>
          <p:cNvSpPr>
            <a:spLocks noChangeArrowheads="1"/>
          </p:cNvSpPr>
          <p:nvPr/>
        </p:nvSpPr>
        <p:spPr bwMode="auto">
          <a:xfrm>
            <a:off x="107950" y="1123950"/>
            <a:ext cx="2808288" cy="1152525"/>
          </a:xfrm>
          <a:prstGeom prst="wedgeRoundRectCallout">
            <a:avLst>
              <a:gd name="adj1" fmla="val 19306"/>
              <a:gd name="adj2" fmla="val 72866"/>
              <a:gd name="adj3" fmla="val 16667"/>
            </a:avLst>
          </a:prstGeom>
          <a:solidFill>
            <a:schemeClr val="bg1"/>
          </a:solidFill>
          <a:ln w="9525" algn="ctr">
            <a:solidFill>
              <a:schemeClr val="folHlink"/>
            </a:solidFill>
            <a:miter lim="800000"/>
            <a:headEnd/>
            <a:tailEnd/>
          </a:ln>
          <a:effectLst/>
          <a:extLst/>
        </p:spPr>
        <p:txBody>
          <a:bodyPr lIns="0" tIns="0" rIns="0" bIns="0"/>
          <a:lstStyle/>
          <a:p>
            <a:pPr algn="l">
              <a:defRPr/>
            </a:pPr>
            <a:r>
              <a:rPr lang="zh-CN" altLang="en-US" sz="2200">
                <a:effectLst>
                  <a:outerShdw blurRad="38100" dist="38100" dir="2700000" algn="tl">
                    <a:srgbClr val="000000"/>
                  </a:outerShdw>
                </a:effectLst>
                <a:ea typeface="宋体" pitchFamily="2" charset="-122"/>
              </a:rPr>
              <a:t>执行计算机指令。包含</a:t>
            </a:r>
            <a:r>
              <a:rPr lang="zh-CN" altLang="en-US" sz="2200">
                <a:solidFill>
                  <a:schemeClr val="folHlink"/>
                </a:solidFill>
                <a:effectLst>
                  <a:outerShdw blurRad="38100" dist="38100" dir="2700000" algn="tl">
                    <a:srgbClr val="000000"/>
                  </a:outerShdw>
                </a:effectLst>
                <a:ea typeface="宋体" pitchFamily="2" charset="-122"/>
              </a:rPr>
              <a:t>控制器</a:t>
            </a:r>
            <a:r>
              <a:rPr lang="zh-CN" altLang="en-US" sz="2200">
                <a:effectLst>
                  <a:outerShdw blurRad="38100" dist="38100" dir="2700000" algn="tl">
                    <a:srgbClr val="000000"/>
                  </a:outerShdw>
                </a:effectLst>
                <a:ea typeface="宋体" pitchFamily="2" charset="-122"/>
              </a:rPr>
              <a:t>、</a:t>
            </a:r>
            <a:r>
              <a:rPr lang="zh-CN" altLang="en-US" sz="2200">
                <a:solidFill>
                  <a:schemeClr val="folHlink"/>
                </a:solidFill>
                <a:effectLst>
                  <a:outerShdw blurRad="38100" dist="38100" dir="2700000" algn="tl">
                    <a:srgbClr val="000000"/>
                  </a:outerShdw>
                </a:effectLst>
                <a:ea typeface="宋体" pitchFamily="2" charset="-122"/>
              </a:rPr>
              <a:t>运算器</a:t>
            </a:r>
            <a:r>
              <a:rPr lang="zh-CN" altLang="en-US" sz="2200">
                <a:effectLst>
                  <a:outerShdw blurRad="38100" dist="38100" dir="2700000" algn="tl">
                    <a:srgbClr val="000000"/>
                  </a:outerShdw>
                </a:effectLst>
                <a:ea typeface="宋体" pitchFamily="2" charset="-122"/>
              </a:rPr>
              <a:t>以及</a:t>
            </a:r>
            <a:r>
              <a:rPr lang="zh-CN" altLang="en-US" sz="2200">
                <a:solidFill>
                  <a:schemeClr val="folHlink"/>
                </a:solidFill>
                <a:effectLst>
                  <a:outerShdw blurRad="38100" dist="38100" dir="2700000" algn="tl">
                    <a:srgbClr val="000000"/>
                  </a:outerShdw>
                </a:effectLst>
                <a:ea typeface="宋体" pitchFamily="2" charset="-122"/>
              </a:rPr>
              <a:t>寄存器</a:t>
            </a:r>
          </a:p>
        </p:txBody>
      </p:sp>
      <p:sp>
        <p:nvSpPr>
          <p:cNvPr id="124932" name="AutoShape 4"/>
          <p:cNvSpPr>
            <a:spLocks noChangeArrowheads="1"/>
          </p:cNvSpPr>
          <p:nvPr/>
        </p:nvSpPr>
        <p:spPr bwMode="auto">
          <a:xfrm>
            <a:off x="6300788" y="1196975"/>
            <a:ext cx="2735262" cy="1150938"/>
          </a:xfrm>
          <a:prstGeom prst="wedgeRoundRectCallout">
            <a:avLst>
              <a:gd name="adj1" fmla="val -61435"/>
              <a:gd name="adj2" fmla="val 12208"/>
              <a:gd name="adj3" fmla="val 16667"/>
            </a:avLst>
          </a:prstGeom>
          <a:solidFill>
            <a:schemeClr val="bg1"/>
          </a:solidFill>
          <a:ln w="9525" algn="ctr">
            <a:solidFill>
              <a:schemeClr val="folHlink"/>
            </a:solidFill>
            <a:miter lim="800000"/>
            <a:headEnd/>
            <a:tailEnd/>
          </a:ln>
          <a:effectLst/>
          <a:extLst/>
        </p:spPr>
        <p:txBody>
          <a:bodyPr lIns="0" tIns="0" rIns="0" bIns="0"/>
          <a:lstStyle/>
          <a:p>
            <a:pPr algn="l">
              <a:defRPr/>
            </a:pPr>
            <a:r>
              <a:rPr lang="zh-CN" altLang="en-US" sz="2200" dirty="0">
                <a:effectLst>
                  <a:outerShdw blurRad="38100" dist="38100" dir="2700000" algn="tl">
                    <a:srgbClr val="000000"/>
                  </a:outerShdw>
                </a:effectLst>
                <a:ea typeface="宋体" pitchFamily="2" charset="-122"/>
              </a:rPr>
              <a:t>存储运行中的计算机程序和正在使用的</a:t>
            </a:r>
            <a:r>
              <a:rPr lang="zh-CN" altLang="en-US" sz="2200" dirty="0" smtClean="0">
                <a:effectLst>
                  <a:outerShdw blurRad="38100" dist="38100" dir="2700000" algn="tl">
                    <a:srgbClr val="000000"/>
                  </a:outerShdw>
                </a:effectLst>
                <a:ea typeface="宋体" pitchFamily="2" charset="-122"/>
              </a:rPr>
              <a:t>数据</a:t>
            </a:r>
            <a:endParaRPr lang="zh-CN" altLang="en-US" sz="2200" dirty="0">
              <a:effectLst>
                <a:outerShdw blurRad="38100" dist="38100" dir="2700000" algn="tl">
                  <a:srgbClr val="000000"/>
                </a:outerShdw>
              </a:effectLst>
              <a:ea typeface="宋体" pitchFamily="2" charset="-122"/>
            </a:endParaRPr>
          </a:p>
        </p:txBody>
      </p:sp>
      <p:sp>
        <p:nvSpPr>
          <p:cNvPr id="124934" name="AutoShape 6"/>
          <p:cNvSpPr>
            <a:spLocks noChangeArrowheads="1"/>
          </p:cNvSpPr>
          <p:nvPr/>
        </p:nvSpPr>
        <p:spPr bwMode="auto">
          <a:xfrm>
            <a:off x="6443663" y="3140075"/>
            <a:ext cx="2520950" cy="792163"/>
          </a:xfrm>
          <a:prstGeom prst="wedgeRoundRectCallout">
            <a:avLst>
              <a:gd name="adj1" fmla="val -67065"/>
              <a:gd name="adj2" fmla="val 43185"/>
              <a:gd name="adj3" fmla="val 16667"/>
            </a:avLst>
          </a:prstGeom>
          <a:solidFill>
            <a:schemeClr val="bg1"/>
          </a:solidFill>
          <a:ln w="9525" algn="ctr">
            <a:solidFill>
              <a:schemeClr val="folHlink"/>
            </a:solidFill>
            <a:miter lim="800000"/>
            <a:headEnd/>
            <a:tailEnd/>
          </a:ln>
          <a:effectLst/>
          <a:extLst/>
        </p:spPr>
        <p:txBody>
          <a:bodyPr/>
          <a:lstStyle/>
          <a:p>
            <a:pPr algn="l">
              <a:defRPr/>
            </a:pPr>
            <a:r>
              <a:rPr lang="zh-CN" altLang="en-US" sz="2200">
                <a:effectLst>
                  <a:outerShdw blurRad="38100" dist="38100" dir="2700000" algn="tl">
                    <a:srgbClr val="000000"/>
                  </a:outerShdw>
                </a:effectLst>
                <a:ea typeface="宋体" pitchFamily="2" charset="-122"/>
              </a:rPr>
              <a:t>输入</a:t>
            </a:r>
            <a:r>
              <a:rPr lang="en-US" altLang="zh-CN" sz="2200">
                <a:effectLst>
                  <a:outerShdw blurRad="38100" dist="38100" dir="2700000" algn="tl">
                    <a:srgbClr val="000000"/>
                  </a:outerShdw>
                </a:effectLst>
                <a:ea typeface="宋体" pitchFamily="2" charset="-122"/>
              </a:rPr>
              <a:t>/</a:t>
            </a:r>
            <a:r>
              <a:rPr lang="zh-CN" altLang="en-US" sz="2200">
                <a:effectLst>
                  <a:outerShdw blurRad="38100" dist="38100" dir="2700000" algn="tl">
                    <a:srgbClr val="000000"/>
                  </a:outerShdw>
                </a:effectLst>
                <a:ea typeface="宋体" pitchFamily="2" charset="-122"/>
              </a:rPr>
              <a:t>输出和外部存储</a:t>
            </a:r>
          </a:p>
        </p:txBody>
      </p:sp>
      <p:sp>
        <p:nvSpPr>
          <p:cNvPr id="124935" name="AutoShape 7"/>
          <p:cNvSpPr>
            <a:spLocks noChangeArrowheads="1"/>
          </p:cNvSpPr>
          <p:nvPr/>
        </p:nvSpPr>
        <p:spPr bwMode="auto">
          <a:xfrm>
            <a:off x="107950" y="3787775"/>
            <a:ext cx="2376488" cy="865188"/>
          </a:xfrm>
          <a:prstGeom prst="wedgeRoundRectCallout">
            <a:avLst>
              <a:gd name="adj1" fmla="val 48532"/>
              <a:gd name="adj2" fmla="val 72935"/>
              <a:gd name="adj3" fmla="val 16667"/>
            </a:avLst>
          </a:prstGeom>
          <a:solidFill>
            <a:schemeClr val="bg1"/>
          </a:solidFill>
          <a:ln w="9525" algn="ctr">
            <a:solidFill>
              <a:schemeClr val="folHlink"/>
            </a:solidFill>
            <a:miter lim="800000"/>
            <a:headEnd/>
            <a:tailEnd/>
          </a:ln>
          <a:effectLst/>
          <a:extLst/>
        </p:spPr>
        <p:txBody>
          <a:bodyPr/>
          <a:lstStyle/>
          <a:p>
            <a:pPr algn="l">
              <a:defRPr/>
            </a:pPr>
            <a:r>
              <a:rPr lang="zh-CN" altLang="en-US" sz="2200">
                <a:effectLst>
                  <a:outerShdw blurRad="38100" dist="38100" dir="2700000" algn="tl">
                    <a:srgbClr val="000000"/>
                  </a:outerShdw>
                </a:effectLst>
                <a:ea typeface="宋体" pitchFamily="2" charset="-122"/>
              </a:rPr>
              <a:t>永久性存储程序和数据</a:t>
            </a:r>
          </a:p>
        </p:txBody>
      </p:sp>
      <p:sp>
        <p:nvSpPr>
          <p:cNvPr id="124936" name="Text Box 8"/>
          <p:cNvSpPr txBox="1">
            <a:spLocks noChangeArrowheads="1"/>
          </p:cNvSpPr>
          <p:nvPr/>
        </p:nvSpPr>
        <p:spPr bwMode="auto">
          <a:xfrm>
            <a:off x="4387850" y="5949950"/>
            <a:ext cx="4756150" cy="457200"/>
          </a:xfrm>
          <a:prstGeom prst="rect">
            <a:avLst/>
          </a:prstGeom>
          <a:noFill/>
          <a:ln>
            <a:noFill/>
          </a:ln>
          <a:effectLst/>
          <a:extLst/>
        </p:spPr>
        <p:txBody>
          <a:bodyPr wrap="none">
            <a:spAutoFit/>
          </a:bodyPr>
          <a:lstStyle/>
          <a:p>
            <a:pPr>
              <a:defRPr/>
            </a:pPr>
            <a:r>
              <a:rPr lang="zh-CN" altLang="en-US" sz="2400" b="1">
                <a:effectLst>
                  <a:outerShdw blurRad="38100" dist="38100" dir="2700000" algn="tl">
                    <a:srgbClr val="000000"/>
                  </a:outerShdw>
                </a:effectLst>
                <a:ea typeface="宋体" pitchFamily="2" charset="-122"/>
              </a:rPr>
              <a:t>键盘、显示器、打印机、鼠标器等</a:t>
            </a:r>
          </a:p>
        </p:txBody>
      </p:sp>
      <p:sp>
        <p:nvSpPr>
          <p:cNvPr id="124937" name="Text Box 9"/>
          <p:cNvSpPr txBox="1">
            <a:spLocks noChangeArrowheads="1"/>
          </p:cNvSpPr>
          <p:nvPr/>
        </p:nvSpPr>
        <p:spPr bwMode="auto">
          <a:xfrm>
            <a:off x="179388" y="5949950"/>
            <a:ext cx="4167187" cy="457200"/>
          </a:xfrm>
          <a:prstGeom prst="rect">
            <a:avLst/>
          </a:prstGeom>
          <a:noFill/>
          <a:ln>
            <a:noFill/>
          </a:ln>
          <a:effectLst/>
          <a:extLst/>
        </p:spPr>
        <p:txBody>
          <a:bodyPr wrap="none">
            <a:spAutoFit/>
          </a:bodyPr>
          <a:lstStyle/>
          <a:p>
            <a:pPr>
              <a:defRPr/>
            </a:pPr>
            <a:r>
              <a:rPr lang="zh-CN" altLang="en-US" sz="2400" b="1">
                <a:effectLst>
                  <a:outerShdw blurRad="38100" dist="38100" dir="2700000" algn="tl">
                    <a:srgbClr val="000000"/>
                  </a:outerShdw>
                </a:effectLst>
                <a:ea typeface="宋体" pitchFamily="2" charset="-122"/>
              </a:rPr>
              <a:t>软盘、硬盘、光盘、闪存盘等</a:t>
            </a:r>
          </a:p>
        </p:txBody>
      </p:sp>
      <p:sp>
        <p:nvSpPr>
          <p:cNvPr id="11285" name="Rectangle 11"/>
          <p:cNvSpPr>
            <a:spLocks noChangeArrowheads="1"/>
          </p:cNvSpPr>
          <p:nvPr/>
        </p:nvSpPr>
        <p:spPr bwMode="auto">
          <a:xfrm>
            <a:off x="6156325" y="4941888"/>
            <a:ext cx="1368425" cy="574675"/>
          </a:xfrm>
          <a:prstGeom prst="rect">
            <a:avLst/>
          </a:prstGeom>
          <a:solidFill>
            <a:srgbClr val="FFFFFF">
              <a:alpha val="0"/>
            </a:srgbClr>
          </a:solidFill>
          <a:ln w="9525" algn="ctr">
            <a:solidFill>
              <a:schemeClr val="tx1"/>
            </a:solidFill>
            <a:miter lim="800000"/>
            <a:headEnd/>
            <a:tailEnd/>
          </a:ln>
        </p:spPr>
        <p:txBody>
          <a:bodyPr wrap="none" anchor="ct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0"/>
              </a:spcBef>
              <a:buClrTx/>
              <a:buSzTx/>
              <a:buFontTx/>
              <a:buNone/>
            </a:pPr>
            <a:r>
              <a:rPr lang="zh-CN" altLang="en-US" sz="2400"/>
              <a:t>输入</a:t>
            </a:r>
            <a:r>
              <a:rPr lang="en-US" altLang="zh-CN" sz="2400"/>
              <a:t>/</a:t>
            </a:r>
            <a:r>
              <a:rPr lang="zh-CN" altLang="en-US" sz="2400"/>
              <a:t>输出</a:t>
            </a:r>
          </a:p>
        </p:txBody>
      </p:sp>
      <p:sp>
        <p:nvSpPr>
          <p:cNvPr id="11286" name="Line 12"/>
          <p:cNvSpPr>
            <a:spLocks noChangeShapeType="1"/>
          </p:cNvSpPr>
          <p:nvPr/>
        </p:nvSpPr>
        <p:spPr bwMode="auto">
          <a:xfrm>
            <a:off x="4787900" y="4292600"/>
            <a:ext cx="2160588" cy="649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0"/>
                                        </p:tgtEl>
                                        <p:attrNameLst>
                                          <p:attrName>style.visibility</p:attrName>
                                        </p:attrNameLst>
                                      </p:cBhvr>
                                      <p:to>
                                        <p:strVal val="visible"/>
                                      </p:to>
                                    </p:set>
                                    <p:anim calcmode="lin" valueType="num">
                                      <p:cBhvr additive="base">
                                        <p:cTn id="7" dur="500" fill="hold"/>
                                        <p:tgtEl>
                                          <p:spTgt spid="124930"/>
                                        </p:tgtEl>
                                        <p:attrNameLst>
                                          <p:attrName>ppt_x</p:attrName>
                                        </p:attrNameLst>
                                      </p:cBhvr>
                                      <p:tavLst>
                                        <p:tav tm="0">
                                          <p:val>
                                            <p:strVal val="#ppt_x"/>
                                          </p:val>
                                        </p:tav>
                                        <p:tav tm="100000">
                                          <p:val>
                                            <p:strVal val="#ppt_x"/>
                                          </p:val>
                                        </p:tav>
                                      </p:tavLst>
                                    </p:anim>
                                    <p:anim calcmode="lin" valueType="num">
                                      <p:cBhvr additive="base">
                                        <p:cTn id="8" dur="500" fill="hold"/>
                                        <p:tgtEl>
                                          <p:spTgt spid="1249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4932"/>
                                        </p:tgtEl>
                                        <p:attrNameLst>
                                          <p:attrName>style.visibility</p:attrName>
                                        </p:attrNameLst>
                                      </p:cBhvr>
                                      <p:to>
                                        <p:strVal val="visible"/>
                                      </p:to>
                                    </p:set>
                                    <p:anim calcmode="lin" valueType="num">
                                      <p:cBhvr additive="base">
                                        <p:cTn id="13" dur="500" fill="hold"/>
                                        <p:tgtEl>
                                          <p:spTgt spid="124932"/>
                                        </p:tgtEl>
                                        <p:attrNameLst>
                                          <p:attrName>ppt_x</p:attrName>
                                        </p:attrNameLst>
                                      </p:cBhvr>
                                      <p:tavLst>
                                        <p:tav tm="0">
                                          <p:val>
                                            <p:strVal val="#ppt_x"/>
                                          </p:val>
                                        </p:tav>
                                        <p:tav tm="100000">
                                          <p:val>
                                            <p:strVal val="#ppt_x"/>
                                          </p:val>
                                        </p:tav>
                                      </p:tavLst>
                                    </p:anim>
                                    <p:anim calcmode="lin" valueType="num">
                                      <p:cBhvr additive="base">
                                        <p:cTn id="14" dur="500" fill="hold"/>
                                        <p:tgtEl>
                                          <p:spTgt spid="12493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4934"/>
                                        </p:tgtEl>
                                        <p:attrNameLst>
                                          <p:attrName>style.visibility</p:attrName>
                                        </p:attrNameLst>
                                      </p:cBhvr>
                                      <p:to>
                                        <p:strVal val="visible"/>
                                      </p:to>
                                    </p:set>
                                    <p:anim calcmode="lin" valueType="num">
                                      <p:cBhvr additive="base">
                                        <p:cTn id="19" dur="500" fill="hold"/>
                                        <p:tgtEl>
                                          <p:spTgt spid="124934"/>
                                        </p:tgtEl>
                                        <p:attrNameLst>
                                          <p:attrName>ppt_x</p:attrName>
                                        </p:attrNameLst>
                                      </p:cBhvr>
                                      <p:tavLst>
                                        <p:tav tm="0">
                                          <p:val>
                                            <p:strVal val="#ppt_x"/>
                                          </p:val>
                                        </p:tav>
                                        <p:tav tm="100000">
                                          <p:val>
                                            <p:strVal val="#ppt_x"/>
                                          </p:val>
                                        </p:tav>
                                      </p:tavLst>
                                    </p:anim>
                                    <p:anim calcmode="lin" valueType="num">
                                      <p:cBhvr additive="base">
                                        <p:cTn id="20" dur="500" fill="hold"/>
                                        <p:tgtEl>
                                          <p:spTgt spid="12493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4935"/>
                                        </p:tgtEl>
                                        <p:attrNameLst>
                                          <p:attrName>style.visibility</p:attrName>
                                        </p:attrNameLst>
                                      </p:cBhvr>
                                      <p:to>
                                        <p:strVal val="visible"/>
                                      </p:to>
                                    </p:set>
                                    <p:anim calcmode="lin" valueType="num">
                                      <p:cBhvr additive="base">
                                        <p:cTn id="25" dur="500" fill="hold"/>
                                        <p:tgtEl>
                                          <p:spTgt spid="124935"/>
                                        </p:tgtEl>
                                        <p:attrNameLst>
                                          <p:attrName>ppt_x</p:attrName>
                                        </p:attrNameLst>
                                      </p:cBhvr>
                                      <p:tavLst>
                                        <p:tav tm="0">
                                          <p:val>
                                            <p:strVal val="#ppt_x"/>
                                          </p:val>
                                        </p:tav>
                                        <p:tav tm="100000">
                                          <p:val>
                                            <p:strVal val="#ppt_x"/>
                                          </p:val>
                                        </p:tav>
                                      </p:tavLst>
                                    </p:anim>
                                    <p:anim calcmode="lin" valueType="num">
                                      <p:cBhvr additive="base">
                                        <p:cTn id="26" dur="500" fill="hold"/>
                                        <p:tgtEl>
                                          <p:spTgt spid="1249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animBg="1"/>
      <p:bldP spid="124932" grpId="0" animBg="1"/>
      <p:bldP spid="124934" grpId="0" animBg="1"/>
      <p:bldP spid="124935" grpId="0" animBg="1"/>
    </p:bld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Verdana" pitchFamily="34"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Verdana" pitchFamily="34" charset="0"/>
            <a:ea typeface="宋体" pitchFamily="2" charset="-122"/>
          </a:defRPr>
        </a:defPPr>
      </a:lstStyle>
    </a:lnDef>
    <a:txDef>
      <a:spPr bwMode="auto">
        <a:noFill/>
        <a:ln>
          <a:noFill/>
        </a:ln>
        <a:effectLst/>
        <a:extLst/>
      </a:spPr>
      <a:bodyPr/>
      <a:lstStyle>
        <a:defPPr eaLnBrk="1" hangingPunct="1">
          <a:lnSpc>
            <a:spcPct val="90000"/>
          </a:lnSpc>
          <a:defRPr sz="2800" smtClean="0">
            <a:effectLst>
              <a:outerShdw blurRad="38100" dist="38100" dir="2700000" algn="tl">
                <a:srgbClr val="000000">
                  <a:alpha val="43137"/>
                </a:srgbClr>
              </a:outerShdw>
            </a:effectLst>
          </a:defRPr>
        </a:defPPr>
      </a:lstStyle>
    </a:tx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16309</TotalTime>
  <Words>4679</Words>
  <Application>Microsoft Office PowerPoint</Application>
  <PresentationFormat>全屏显示(4:3)</PresentationFormat>
  <Paragraphs>560</Paragraphs>
  <Slides>67</Slides>
  <Notes>53</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Globe</vt:lpstr>
      <vt:lpstr>一、概述</vt:lpstr>
      <vt:lpstr>主要内容</vt:lpstr>
      <vt:lpstr>计算机能做什么？</vt:lpstr>
      <vt:lpstr>硬件与软件</vt:lpstr>
      <vt:lpstr>冯•诺依曼体系结构</vt:lpstr>
      <vt:lpstr>冯•诺依曼计算机的工作过程</vt:lpstr>
      <vt:lpstr>计算机能执行的指令</vt:lpstr>
      <vt:lpstr>硬件概述</vt:lpstr>
      <vt:lpstr>冯•诺依曼计算机的硬件设备组织</vt:lpstr>
      <vt:lpstr>冯•诺依曼计算机的瓶颈</vt:lpstr>
      <vt:lpstr>软件概述</vt:lpstr>
      <vt:lpstr>软件的分类</vt:lpstr>
      <vt:lpstr>各类软件与硬件之间的关系</vt:lpstr>
      <vt:lpstr>虚拟机</vt:lpstr>
      <vt:lpstr>PowerPoint 演示文稿</vt:lpstr>
      <vt:lpstr>计算机中的信息表示</vt:lpstr>
      <vt:lpstr>信息单位</vt:lpstr>
      <vt:lpstr>数的几种进制表示</vt:lpstr>
      <vt:lpstr>十进制转换成二进制</vt:lpstr>
      <vt:lpstr>PowerPoint 演示文稿</vt:lpstr>
      <vt:lpstr>十进制与八进制和十六进制之间的转换</vt:lpstr>
      <vt:lpstr>二进制与八、十六进制之间的转换</vt:lpstr>
      <vt:lpstr>程序设计（Programming）</vt:lpstr>
      <vt:lpstr>PowerPoint 演示文稿</vt:lpstr>
      <vt:lpstr>程序设计范式 </vt:lpstr>
      <vt:lpstr>PowerPoint 演示文稿</vt:lpstr>
      <vt:lpstr>过程式程序设计</vt:lpstr>
      <vt:lpstr>对象式（面向对象） 程序设计</vt:lpstr>
      <vt:lpstr>函数式与逻辑式 </vt:lpstr>
      <vt:lpstr>程序设计步骤</vt:lpstr>
      <vt:lpstr>程序设计步骤（续）</vt:lpstr>
      <vt:lpstr>程序设计语言 </vt:lpstr>
      <vt:lpstr>低级语言</vt:lpstr>
      <vt:lpstr>高级语言</vt:lpstr>
      <vt:lpstr>低级语言与高级语言程序的比较</vt:lpstr>
      <vt:lpstr>PowerPoint 演示文稿</vt:lpstr>
      <vt:lpstr>高级语言的翻译</vt:lpstr>
      <vt:lpstr>PowerPoint 演示文稿</vt:lpstr>
      <vt:lpstr>高级语言的分类</vt:lpstr>
      <vt:lpstr>PowerPoint 演示文稿</vt:lpstr>
      <vt:lpstr>语言的设计、实现以及使用 </vt:lpstr>
      <vt:lpstr>C/C++语言概述</vt:lpstr>
      <vt:lpstr>PowerPoint 演示文稿</vt:lpstr>
      <vt:lpstr>C/C++语言优缺点</vt:lpstr>
      <vt:lpstr>PowerPoint 演示文稿</vt:lpstr>
      <vt:lpstr>如何评价C/C++语言</vt:lpstr>
      <vt:lpstr>C/C++程序的组成</vt:lpstr>
      <vt:lpstr>PowerPoint 演示文稿</vt:lpstr>
      <vt:lpstr>PowerPoint 演示文稿</vt:lpstr>
      <vt:lpstr>PowerPoint 演示文稿</vt:lpstr>
      <vt:lpstr>PowerPoint 演示文稿</vt:lpstr>
      <vt:lpstr>C/C++程序的运行步骤 </vt:lpstr>
      <vt:lpstr>PowerPoint 演示文稿</vt:lpstr>
      <vt:lpstr>C++集成开发环境 </vt:lpstr>
      <vt:lpstr>C/C++的词法</vt:lpstr>
      <vt:lpstr>C/C++的字符集</vt:lpstr>
      <vt:lpstr>C/C++的单词</vt:lpstr>
      <vt:lpstr>标识符</vt:lpstr>
      <vt:lpstr>标识符使用的注意事项</vt:lpstr>
      <vt:lpstr>关键词</vt:lpstr>
      <vt:lpstr>字面常量</vt:lpstr>
      <vt:lpstr>操作符（运算符）</vt:lpstr>
      <vt:lpstr>标点符号</vt:lpstr>
      <vt:lpstr>空白符</vt:lpstr>
      <vt:lpstr>注释</vt:lpstr>
      <vt:lpstr>续行符</vt:lpstr>
      <vt:lpstr>语法的形式描述 </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概述</dc:title>
  <dc:creator>Chen Jiajun</dc:creator>
  <cp:lastModifiedBy>Chen Jiajun</cp:lastModifiedBy>
  <cp:revision>317</cp:revision>
  <dcterms:created xsi:type="dcterms:W3CDTF">2004-08-24T14:17:49Z</dcterms:created>
  <dcterms:modified xsi:type="dcterms:W3CDTF">2018-12-07T02:03:50Z</dcterms:modified>
</cp:coreProperties>
</file>